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377" r:id="rId3"/>
    <p:sldId id="623" r:id="rId4"/>
    <p:sldId id="625" r:id="rId5"/>
    <p:sldId id="624" r:id="rId6"/>
    <p:sldId id="627" r:id="rId7"/>
    <p:sldId id="702" r:id="rId8"/>
    <p:sldId id="628" r:id="rId9"/>
    <p:sldId id="664" r:id="rId10"/>
    <p:sldId id="609" r:id="rId11"/>
    <p:sldId id="603" r:id="rId12"/>
    <p:sldId id="562" r:id="rId13"/>
    <p:sldId id="656" r:id="rId14"/>
    <p:sldId id="657" r:id="rId15"/>
    <p:sldId id="660" r:id="rId16"/>
    <p:sldId id="661" r:id="rId17"/>
    <p:sldId id="650" r:id="rId18"/>
    <p:sldId id="634" r:id="rId19"/>
    <p:sldId id="637" r:id="rId20"/>
    <p:sldId id="655" r:id="rId21"/>
    <p:sldId id="635" r:id="rId22"/>
    <p:sldId id="636" r:id="rId23"/>
    <p:sldId id="638" r:id="rId24"/>
    <p:sldId id="639" r:id="rId25"/>
    <p:sldId id="640" r:id="rId26"/>
    <p:sldId id="641" r:id="rId27"/>
    <p:sldId id="642" r:id="rId28"/>
    <p:sldId id="653" r:id="rId29"/>
    <p:sldId id="648" r:id="rId30"/>
    <p:sldId id="699" r:id="rId31"/>
    <p:sldId id="700" r:id="rId32"/>
    <p:sldId id="678" r:id="rId33"/>
    <p:sldId id="707" r:id="rId34"/>
    <p:sldId id="652" r:id="rId35"/>
    <p:sldId id="706" r:id="rId36"/>
    <p:sldId id="703" r:id="rId37"/>
    <p:sldId id="680" r:id="rId38"/>
    <p:sldId id="704" r:id="rId39"/>
    <p:sldId id="682" r:id="rId40"/>
    <p:sldId id="708" r:id="rId41"/>
    <p:sldId id="705" r:id="rId42"/>
    <p:sldId id="684" r:id="rId43"/>
    <p:sldId id="686" r:id="rId44"/>
    <p:sldId id="663" r:id="rId45"/>
    <p:sldId id="688" r:id="rId46"/>
    <p:sldId id="689" r:id="rId47"/>
    <p:sldId id="667" r:id="rId48"/>
    <p:sldId id="690" r:id="rId49"/>
    <p:sldId id="671" r:id="rId50"/>
    <p:sldId id="692" r:id="rId51"/>
    <p:sldId id="654" r:id="rId52"/>
    <p:sldId id="665" r:id="rId5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D0D8E8"/>
    <a:srgbClr val="9BBB59"/>
    <a:srgbClr val="FFCC66"/>
    <a:srgbClr val="C0504D"/>
    <a:srgbClr val="FFFF99"/>
    <a:srgbClr val="4F81BD"/>
    <a:srgbClr val="003366"/>
    <a:srgbClr val="3333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1" autoAdjust="0"/>
    <p:restoredTop sz="95386" autoAdjust="0"/>
  </p:normalViewPr>
  <p:slideViewPr>
    <p:cSldViewPr>
      <p:cViewPr varScale="1">
        <p:scale>
          <a:sx n="89" d="100"/>
          <a:sy n="89" d="100"/>
        </p:scale>
        <p:origin x="108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66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EEE401-6B68-4743-B615-4EB7DD415AD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it-IT"/>
        </a:p>
      </dgm:t>
    </dgm:pt>
    <dgm:pt modelId="{5542B9D6-9C9E-4F65-9A5F-4D5B8E6F6D48}">
      <dgm:prSet phldrT="[Text]" custT="1"/>
      <dgm:spPr/>
      <dgm:t>
        <a:bodyPr/>
        <a:lstStyle/>
        <a:p>
          <a:r>
            <a:rPr lang="it-IT" sz="2000" dirty="0"/>
            <a:t>Axe n° 1</a:t>
          </a:r>
        </a:p>
      </dgm:t>
    </dgm:pt>
    <dgm:pt modelId="{9A97E6BF-CB8A-463D-B551-DCEF1E19F37B}" type="parTrans" cxnId="{0F3A0D6E-94DD-4825-8821-716BFD3E3462}">
      <dgm:prSet/>
      <dgm:spPr/>
      <dgm:t>
        <a:bodyPr/>
        <a:lstStyle/>
        <a:p>
          <a:endParaRPr lang="it-IT"/>
        </a:p>
      </dgm:t>
    </dgm:pt>
    <dgm:pt modelId="{D40F8F06-192B-4ACD-84F9-E83CBE465A69}" type="sibTrans" cxnId="{0F3A0D6E-94DD-4825-8821-716BFD3E3462}">
      <dgm:prSet/>
      <dgm:spPr/>
      <dgm:t>
        <a:bodyPr/>
        <a:lstStyle/>
        <a:p>
          <a:endParaRPr lang="it-IT"/>
        </a:p>
      </dgm:t>
    </dgm:pt>
    <dgm:pt modelId="{3853D5A3-723B-43EA-B7EF-D2BB2308EAE4}">
      <dgm:prSet phldrT="[Text]" custT="1"/>
      <dgm:spPr>
        <a:solidFill>
          <a:srgbClr val="D0D8E8">
            <a:alpha val="89804"/>
          </a:srgbClr>
        </a:solidFill>
      </dgm:spPr>
      <dgm:t>
        <a:bodyPr anchor="ctr" anchorCtr="0"/>
        <a:lstStyle/>
        <a:p>
          <a:pPr marL="179388" indent="-179388" algn="just"/>
          <a:r>
            <a:rPr lang="en-US" sz="2000" dirty="0"/>
            <a:t>Ensure Flood Risk </a:t>
          </a:r>
          <a:r>
            <a:rPr lang="en-US" sz="2000" b="1" dirty="0"/>
            <a:t>Awareness</a:t>
          </a:r>
          <a:r>
            <a:rPr lang="en-US" sz="2000" dirty="0"/>
            <a:t>, </a:t>
          </a:r>
          <a:r>
            <a:rPr lang="en-US" sz="2000" b="1" dirty="0"/>
            <a:t>Preparedness</a:t>
          </a:r>
          <a:r>
            <a:rPr lang="en-US" sz="2000" dirty="0"/>
            <a:t> &amp; </a:t>
          </a:r>
          <a:r>
            <a:rPr lang="en-US" sz="2000" b="1" dirty="0"/>
            <a:t>Good Governance</a:t>
          </a:r>
          <a:endParaRPr lang="it-IT" sz="2000" b="1" dirty="0"/>
        </a:p>
      </dgm:t>
    </dgm:pt>
    <dgm:pt modelId="{1D8F3ED5-AECF-4D29-A314-4E68E8C66D13}" type="parTrans" cxnId="{2F3A2B2D-5B74-4F14-A4CA-559A5EC40449}">
      <dgm:prSet/>
      <dgm:spPr/>
      <dgm:t>
        <a:bodyPr/>
        <a:lstStyle/>
        <a:p>
          <a:endParaRPr lang="it-IT"/>
        </a:p>
      </dgm:t>
    </dgm:pt>
    <dgm:pt modelId="{6C58094A-D3B5-42C8-B208-8D3EBB96A6EE}" type="sibTrans" cxnId="{2F3A2B2D-5B74-4F14-A4CA-559A5EC40449}">
      <dgm:prSet/>
      <dgm:spPr/>
      <dgm:t>
        <a:bodyPr/>
        <a:lstStyle/>
        <a:p>
          <a:endParaRPr lang="it-IT"/>
        </a:p>
      </dgm:t>
    </dgm:pt>
    <dgm:pt modelId="{7E9AEC1B-BD8A-4ED1-AE19-6C234706C2C8}">
      <dgm:prSet phldrT="[Text]" custT="1"/>
      <dgm:spPr/>
      <dgm:t>
        <a:bodyPr/>
        <a:lstStyle/>
        <a:p>
          <a:pPr marL="0" lvl="0" indent="0" algn="ctr" defTabSz="1066800">
            <a:lnSpc>
              <a:spcPct val="90000"/>
            </a:lnSpc>
            <a:spcBef>
              <a:spcPct val="0"/>
            </a:spcBef>
            <a:spcAft>
              <a:spcPct val="35000"/>
            </a:spcAft>
            <a:buNone/>
          </a:pPr>
          <a:r>
            <a:rPr lang="it-IT" sz="2000" kern="1200" dirty="0">
              <a:solidFill>
                <a:prstClr val="white"/>
              </a:solidFill>
              <a:latin typeface="Calibri"/>
              <a:ea typeface="+mn-ea"/>
              <a:cs typeface="+mn-cs"/>
            </a:rPr>
            <a:t>Axe n° 2</a:t>
          </a:r>
        </a:p>
      </dgm:t>
    </dgm:pt>
    <dgm:pt modelId="{92895A5E-EBC1-4514-A0C9-23162A46DDA7}" type="sibTrans" cxnId="{DF400E8C-FA24-4905-8961-97F9B0BD30B6}">
      <dgm:prSet/>
      <dgm:spPr/>
      <dgm:t>
        <a:bodyPr/>
        <a:lstStyle/>
        <a:p>
          <a:endParaRPr lang="it-IT"/>
        </a:p>
      </dgm:t>
    </dgm:pt>
    <dgm:pt modelId="{8988BAA2-1C3D-400F-8E4A-4752F0253BF2}" type="parTrans" cxnId="{DF400E8C-FA24-4905-8961-97F9B0BD30B6}">
      <dgm:prSet/>
      <dgm:spPr/>
      <dgm:t>
        <a:bodyPr/>
        <a:lstStyle/>
        <a:p>
          <a:endParaRPr lang="it-IT"/>
        </a:p>
      </dgm:t>
    </dgm:pt>
    <dgm:pt modelId="{AB632A1B-935A-40EE-B098-0EC45C694197}">
      <dgm:prSet phldrT="[Text]" custT="1"/>
      <dgm:spPr/>
      <dgm:t>
        <a:bodyPr/>
        <a:lstStyle/>
        <a:p>
          <a:pPr marL="0" lvl="0" indent="0" algn="ctr" defTabSz="1066800">
            <a:lnSpc>
              <a:spcPct val="90000"/>
            </a:lnSpc>
            <a:spcBef>
              <a:spcPct val="0"/>
            </a:spcBef>
            <a:spcAft>
              <a:spcPct val="35000"/>
            </a:spcAft>
            <a:buNone/>
          </a:pPr>
          <a:r>
            <a:rPr lang="it-IT" sz="2000" kern="1200" dirty="0">
              <a:solidFill>
                <a:prstClr val="white"/>
              </a:solidFill>
              <a:latin typeface="Calibri"/>
              <a:ea typeface="+mn-ea"/>
              <a:cs typeface="+mn-cs"/>
            </a:rPr>
            <a:t>Axe n° 3</a:t>
          </a:r>
        </a:p>
      </dgm:t>
    </dgm:pt>
    <dgm:pt modelId="{C3CBF3D1-0616-4AA9-A05A-818402BB21CB}" type="parTrans" cxnId="{87AC5C6D-2364-4F6C-A7AA-D0A8C1BFE9F5}">
      <dgm:prSet/>
      <dgm:spPr/>
      <dgm:t>
        <a:bodyPr/>
        <a:lstStyle/>
        <a:p>
          <a:endParaRPr lang="it-IT"/>
        </a:p>
      </dgm:t>
    </dgm:pt>
    <dgm:pt modelId="{821994B0-AF7F-4A40-8F47-D32F49218A2E}" type="sibTrans" cxnId="{87AC5C6D-2364-4F6C-A7AA-D0A8C1BFE9F5}">
      <dgm:prSet/>
      <dgm:spPr/>
      <dgm:t>
        <a:bodyPr/>
        <a:lstStyle/>
        <a:p>
          <a:endParaRPr lang="it-IT"/>
        </a:p>
      </dgm:t>
    </dgm:pt>
    <dgm:pt modelId="{9FF795D6-23D9-4918-B2AD-95982CDA1A33}">
      <dgm:prSet phldrT="[Text]" custT="1"/>
      <dgm:spPr/>
      <dgm:t>
        <a:bodyPr anchor="ctr" anchorCtr="0"/>
        <a:lstStyle/>
        <a:p>
          <a:pPr marL="228600" lvl="1" indent="-228600" algn="just" defTabSz="1066800">
            <a:lnSpc>
              <a:spcPct val="90000"/>
            </a:lnSpc>
            <a:spcBef>
              <a:spcPct val="0"/>
            </a:spcBef>
            <a:spcAft>
              <a:spcPct val="15000"/>
            </a:spcAft>
            <a:buChar char="•"/>
          </a:pPr>
          <a:r>
            <a:rPr lang="en-US" sz="2000" kern="1200" dirty="0">
              <a:solidFill>
                <a:prstClr val="black">
                  <a:hueOff val="0"/>
                  <a:satOff val="0"/>
                  <a:lumOff val="0"/>
                  <a:alphaOff val="0"/>
                </a:prstClr>
              </a:solidFill>
              <a:latin typeface="Calibri"/>
              <a:ea typeface="+mn-ea"/>
              <a:cs typeface="+mn-cs"/>
            </a:rPr>
            <a:t>Incentive </a:t>
          </a:r>
          <a:r>
            <a:rPr lang="en-US" sz="2000" b="1" kern="1200" dirty="0">
              <a:solidFill>
                <a:prstClr val="black">
                  <a:hueOff val="0"/>
                  <a:satOff val="0"/>
                  <a:lumOff val="0"/>
                  <a:alphaOff val="0"/>
                </a:prstClr>
              </a:solidFill>
              <a:latin typeface="Calibri"/>
              <a:ea typeface="+mn-ea"/>
              <a:cs typeface="+mn-cs"/>
            </a:rPr>
            <a:t>Nature Based Solutions   </a:t>
          </a:r>
          <a:r>
            <a:rPr lang="en-US" sz="2000" kern="1200" dirty="0">
              <a:solidFill>
                <a:prstClr val="black">
                  <a:hueOff val="0"/>
                  <a:satOff val="0"/>
                  <a:lumOff val="0"/>
                  <a:alphaOff val="0"/>
                </a:prstClr>
              </a:solidFill>
              <a:latin typeface="Calibri"/>
              <a:ea typeface="+mn-ea"/>
              <a:cs typeface="+mn-cs"/>
            </a:rPr>
            <a:t> &amp;     </a:t>
          </a:r>
          <a:r>
            <a:rPr lang="en-US" sz="2000" b="1" kern="1200" dirty="0">
              <a:solidFill>
                <a:prstClr val="black">
                  <a:hueOff val="0"/>
                  <a:satOff val="0"/>
                  <a:lumOff val="0"/>
                  <a:alphaOff val="0"/>
                </a:prstClr>
              </a:solidFill>
              <a:latin typeface="Calibri"/>
              <a:ea typeface="+mn-ea"/>
              <a:cs typeface="+mn-cs"/>
            </a:rPr>
            <a:t>No-Regret</a:t>
          </a:r>
          <a:r>
            <a:rPr lang="en-US" sz="2000" kern="1200" dirty="0">
              <a:solidFill>
                <a:prstClr val="black">
                  <a:hueOff val="0"/>
                  <a:satOff val="0"/>
                  <a:lumOff val="0"/>
                  <a:alphaOff val="0"/>
                </a:prstClr>
              </a:solidFill>
              <a:latin typeface="Calibri"/>
              <a:ea typeface="+mn-ea"/>
              <a:cs typeface="+mn-cs"/>
            </a:rPr>
            <a:t> Climate Adaptation Measures</a:t>
          </a:r>
          <a:endParaRPr lang="it-IT" sz="2000" kern="1200" dirty="0">
            <a:solidFill>
              <a:prstClr val="black">
                <a:hueOff val="0"/>
                <a:satOff val="0"/>
                <a:lumOff val="0"/>
                <a:alphaOff val="0"/>
              </a:prstClr>
            </a:solidFill>
            <a:latin typeface="Calibri"/>
            <a:ea typeface="+mn-ea"/>
            <a:cs typeface="+mn-cs"/>
          </a:endParaRPr>
        </a:p>
      </dgm:t>
    </dgm:pt>
    <dgm:pt modelId="{AE9F7605-66F1-4714-80B5-486D2730330C}" type="parTrans" cxnId="{10E94532-D723-4CE9-9625-4E52B64AF052}">
      <dgm:prSet/>
      <dgm:spPr/>
      <dgm:t>
        <a:bodyPr/>
        <a:lstStyle/>
        <a:p>
          <a:endParaRPr lang="it-IT"/>
        </a:p>
      </dgm:t>
    </dgm:pt>
    <dgm:pt modelId="{75DA8F63-BD01-4AD2-87A8-F23E1089DE4D}" type="sibTrans" cxnId="{10E94532-D723-4CE9-9625-4E52B64AF052}">
      <dgm:prSet/>
      <dgm:spPr/>
      <dgm:t>
        <a:bodyPr/>
        <a:lstStyle/>
        <a:p>
          <a:endParaRPr lang="it-IT"/>
        </a:p>
      </dgm:t>
    </dgm:pt>
    <dgm:pt modelId="{4355ABDF-525C-4D20-8C3C-03D3AD5C66B9}">
      <dgm:prSet custT="1"/>
      <dgm:spPr/>
      <dgm:t>
        <a:bodyPr anchor="ctr" anchorCtr="0"/>
        <a:lstStyle/>
        <a:p>
          <a:pPr marL="228600" lvl="1" indent="-228600" algn="just" defTabSz="1066800">
            <a:lnSpc>
              <a:spcPct val="90000"/>
            </a:lnSpc>
            <a:spcBef>
              <a:spcPct val="0"/>
            </a:spcBef>
            <a:spcAft>
              <a:spcPct val="15000"/>
            </a:spcAft>
            <a:buChar char="•"/>
          </a:pPr>
          <a:r>
            <a:rPr lang="en-US" sz="2000" kern="1200" dirty="0">
              <a:solidFill>
                <a:prstClr val="black">
                  <a:hueOff val="0"/>
                  <a:satOff val="0"/>
                  <a:lumOff val="0"/>
                  <a:alphaOff val="0"/>
                </a:prstClr>
              </a:solidFill>
              <a:latin typeface="Calibri"/>
              <a:ea typeface="+mn-ea"/>
              <a:cs typeface="+mn-cs"/>
            </a:rPr>
            <a:t>Promote Equitable Transboundary Cooperation and </a:t>
          </a:r>
          <a:r>
            <a:rPr lang="en-US" sz="2000" b="1" kern="1200" dirty="0">
              <a:solidFill>
                <a:prstClr val="black">
                  <a:hueOff val="0"/>
                  <a:satOff val="0"/>
                  <a:lumOff val="0"/>
                  <a:alphaOff val="0"/>
                </a:prstClr>
              </a:solidFill>
              <a:latin typeface="Calibri"/>
              <a:ea typeface="+mn-ea"/>
              <a:cs typeface="+mn-cs"/>
            </a:rPr>
            <a:t>Bottom-Up</a:t>
          </a:r>
          <a:r>
            <a:rPr lang="en-US" sz="2000" kern="1200" dirty="0">
              <a:solidFill>
                <a:prstClr val="black">
                  <a:hueOff val="0"/>
                  <a:satOff val="0"/>
                  <a:lumOff val="0"/>
                  <a:alphaOff val="0"/>
                </a:prstClr>
              </a:solidFill>
              <a:latin typeface="Calibri"/>
              <a:ea typeface="+mn-ea"/>
              <a:cs typeface="+mn-cs"/>
            </a:rPr>
            <a:t> </a:t>
          </a:r>
          <a:r>
            <a:rPr lang="en-US" sz="2000" b="1" kern="1200" dirty="0">
              <a:solidFill>
                <a:prstClr val="black">
                  <a:hueOff val="0"/>
                  <a:satOff val="0"/>
                  <a:lumOff val="0"/>
                  <a:alphaOff val="0"/>
                </a:prstClr>
              </a:solidFill>
              <a:latin typeface="Calibri"/>
              <a:ea typeface="+mn-ea"/>
              <a:cs typeface="+mn-cs"/>
            </a:rPr>
            <a:t>Community Based</a:t>
          </a:r>
          <a:r>
            <a:rPr lang="en-US" sz="2000" kern="1200" dirty="0">
              <a:solidFill>
                <a:prstClr val="black">
                  <a:hueOff val="0"/>
                  <a:satOff val="0"/>
                  <a:lumOff val="0"/>
                  <a:alphaOff val="0"/>
                </a:prstClr>
              </a:solidFill>
              <a:latin typeface="Calibri"/>
              <a:ea typeface="+mn-ea"/>
              <a:cs typeface="+mn-cs"/>
            </a:rPr>
            <a:t> Projects</a:t>
          </a:r>
          <a:endParaRPr lang="it-IT" sz="2000" b="1" kern="1200" dirty="0">
            <a:solidFill>
              <a:prstClr val="black">
                <a:hueOff val="0"/>
                <a:satOff val="0"/>
                <a:lumOff val="0"/>
                <a:alphaOff val="0"/>
              </a:prstClr>
            </a:solidFill>
            <a:latin typeface="Calibri"/>
            <a:ea typeface="+mn-ea"/>
            <a:cs typeface="+mn-cs"/>
          </a:endParaRPr>
        </a:p>
      </dgm:t>
    </dgm:pt>
    <dgm:pt modelId="{F79AA1D7-306D-4EF5-ACFE-850BEDCF7D6B}" type="parTrans" cxnId="{30B16710-2F09-43FB-8983-905DD7C7E0DA}">
      <dgm:prSet/>
      <dgm:spPr/>
      <dgm:t>
        <a:bodyPr/>
        <a:lstStyle/>
        <a:p>
          <a:endParaRPr lang="it-IT"/>
        </a:p>
      </dgm:t>
    </dgm:pt>
    <dgm:pt modelId="{2A77869B-E976-4F7C-9483-401868DB2BBE}" type="sibTrans" cxnId="{30B16710-2F09-43FB-8983-905DD7C7E0DA}">
      <dgm:prSet/>
      <dgm:spPr/>
      <dgm:t>
        <a:bodyPr/>
        <a:lstStyle/>
        <a:p>
          <a:endParaRPr lang="it-IT"/>
        </a:p>
      </dgm:t>
    </dgm:pt>
    <dgm:pt modelId="{D589E80D-85AC-4F08-9B40-DC18AF7AA718}">
      <dgm:prSet custT="1"/>
      <dgm:spPr/>
      <dgm:t>
        <a:bodyPr/>
        <a:lstStyle/>
        <a:p>
          <a:pPr marL="228600" lvl="1" indent="-228600" algn="ctr" defTabSz="1066800">
            <a:lnSpc>
              <a:spcPct val="90000"/>
            </a:lnSpc>
            <a:spcBef>
              <a:spcPct val="0"/>
            </a:spcBef>
            <a:spcAft>
              <a:spcPct val="15000"/>
            </a:spcAft>
            <a:buNone/>
          </a:pPr>
          <a:r>
            <a:rPr lang="it-IT" sz="2000" kern="1200" dirty="0">
              <a:solidFill>
                <a:prstClr val="white"/>
              </a:solidFill>
              <a:latin typeface="Calibri"/>
              <a:ea typeface="+mn-ea"/>
              <a:cs typeface="+mn-cs"/>
            </a:rPr>
            <a:t>Axe n° 4</a:t>
          </a:r>
          <a:endParaRPr lang="it-IT" sz="2000" b="1" kern="1200" dirty="0">
            <a:solidFill>
              <a:prstClr val="black">
                <a:hueOff val="0"/>
                <a:satOff val="0"/>
                <a:lumOff val="0"/>
                <a:alphaOff val="0"/>
              </a:prstClr>
            </a:solidFill>
            <a:latin typeface="Calibri"/>
            <a:ea typeface="+mn-ea"/>
            <a:cs typeface="+mn-cs"/>
          </a:endParaRPr>
        </a:p>
      </dgm:t>
    </dgm:pt>
    <dgm:pt modelId="{4106D683-9EF7-4D34-B0C5-4B706ACF7F39}" type="parTrans" cxnId="{1E3C1270-0A95-47FA-A7C0-A75BCD0DBB5C}">
      <dgm:prSet/>
      <dgm:spPr/>
      <dgm:t>
        <a:bodyPr/>
        <a:lstStyle/>
        <a:p>
          <a:endParaRPr lang="en-US"/>
        </a:p>
      </dgm:t>
    </dgm:pt>
    <dgm:pt modelId="{A9464796-159C-46E3-B050-9DB98308A1DD}" type="sibTrans" cxnId="{1E3C1270-0A95-47FA-A7C0-A75BCD0DBB5C}">
      <dgm:prSet/>
      <dgm:spPr/>
      <dgm:t>
        <a:bodyPr/>
        <a:lstStyle/>
        <a:p>
          <a:endParaRPr lang="en-US"/>
        </a:p>
      </dgm:t>
    </dgm:pt>
    <dgm:pt modelId="{D5E42373-E5C0-4A5C-8D73-E0C676501FC3}">
      <dgm:prSet custT="1"/>
      <dgm:spPr/>
      <dgm:t>
        <a:bodyPr anchor="ctr" anchorCtr="0"/>
        <a:lstStyle/>
        <a:p>
          <a:pPr marL="228600" lvl="1" indent="-228600" algn="just" defTabSz="1066800">
            <a:lnSpc>
              <a:spcPct val="90000"/>
            </a:lnSpc>
            <a:spcBef>
              <a:spcPct val="0"/>
            </a:spcBef>
            <a:spcAft>
              <a:spcPct val="15000"/>
            </a:spcAft>
            <a:buClrTx/>
            <a:buSzPct val="104000"/>
            <a:buFont typeface="Arial" panose="020B0604020202020204" pitchFamily="34" charset="0"/>
            <a:buChar char="•"/>
          </a:pPr>
          <a:r>
            <a:rPr lang="en-US" sz="2000" kern="1200" noProof="0" dirty="0">
              <a:solidFill>
                <a:prstClr val="black">
                  <a:hueOff val="0"/>
                  <a:satOff val="0"/>
                  <a:lumOff val="0"/>
                  <a:alphaOff val="0"/>
                </a:prstClr>
              </a:solidFill>
              <a:latin typeface="Calibri"/>
              <a:ea typeface="+mn-ea"/>
              <a:cs typeface="+mn-cs"/>
            </a:rPr>
            <a:t>Maximize the </a:t>
          </a:r>
          <a:r>
            <a:rPr lang="en-US" sz="2000" b="1" kern="1200" noProof="0" dirty="0">
              <a:solidFill>
                <a:prstClr val="black">
                  <a:hueOff val="0"/>
                  <a:satOff val="0"/>
                  <a:lumOff val="0"/>
                  <a:alphaOff val="0"/>
                </a:prstClr>
              </a:solidFill>
              <a:latin typeface="Calibri"/>
              <a:ea typeface="+mn-ea"/>
              <a:cs typeface="+mn-cs"/>
            </a:rPr>
            <a:t>Financial Resources </a:t>
          </a:r>
          <a:r>
            <a:rPr lang="en-US" sz="2000" kern="1200" noProof="0" dirty="0">
              <a:solidFill>
                <a:prstClr val="black">
                  <a:hueOff val="0"/>
                  <a:satOff val="0"/>
                  <a:lumOff val="0"/>
                  <a:alphaOff val="0"/>
                </a:prstClr>
              </a:solidFill>
              <a:latin typeface="Calibri"/>
              <a:ea typeface="+mn-ea"/>
              <a:cs typeface="+mn-cs"/>
            </a:rPr>
            <a:t>(Cross-sector) </a:t>
          </a:r>
          <a:endParaRPr lang="en-US" sz="2000" kern="1200" dirty="0">
            <a:solidFill>
              <a:prstClr val="black">
                <a:hueOff val="0"/>
                <a:satOff val="0"/>
                <a:lumOff val="0"/>
                <a:alphaOff val="0"/>
              </a:prstClr>
            </a:solidFill>
            <a:latin typeface="Calibri"/>
            <a:ea typeface="+mn-ea"/>
            <a:cs typeface="+mn-cs"/>
          </a:endParaRPr>
        </a:p>
      </dgm:t>
    </dgm:pt>
    <dgm:pt modelId="{CE7E9DC4-FBB0-4D30-99AF-C7A68439BC56}" type="parTrans" cxnId="{3121CE79-A2D7-4D71-8CAB-7EDA1F4A10F3}">
      <dgm:prSet/>
      <dgm:spPr/>
      <dgm:t>
        <a:bodyPr/>
        <a:lstStyle/>
        <a:p>
          <a:endParaRPr lang="en-US"/>
        </a:p>
      </dgm:t>
    </dgm:pt>
    <dgm:pt modelId="{2D52F231-F5C9-4726-A1D3-EEB4DE508F0B}" type="sibTrans" cxnId="{3121CE79-A2D7-4D71-8CAB-7EDA1F4A10F3}">
      <dgm:prSet/>
      <dgm:spPr/>
      <dgm:t>
        <a:bodyPr/>
        <a:lstStyle/>
        <a:p>
          <a:endParaRPr lang="en-US"/>
        </a:p>
      </dgm:t>
    </dgm:pt>
    <dgm:pt modelId="{68169A98-82DB-46CA-B309-AE5823A48019}" type="pres">
      <dgm:prSet presAssocID="{65EEE401-6B68-4743-B615-4EB7DD415AD5}" presName="Name0" presStyleCnt="0">
        <dgm:presLayoutVars>
          <dgm:dir/>
          <dgm:animLvl val="lvl"/>
          <dgm:resizeHandles/>
        </dgm:presLayoutVars>
      </dgm:prSet>
      <dgm:spPr/>
      <dgm:t>
        <a:bodyPr/>
        <a:lstStyle/>
        <a:p>
          <a:endParaRPr lang="en-GB"/>
        </a:p>
      </dgm:t>
    </dgm:pt>
    <dgm:pt modelId="{C7041F51-40F1-4E7B-B918-A68A1E7CD386}" type="pres">
      <dgm:prSet presAssocID="{5542B9D6-9C9E-4F65-9A5F-4D5B8E6F6D48}" presName="linNode" presStyleCnt="0"/>
      <dgm:spPr/>
    </dgm:pt>
    <dgm:pt modelId="{A8C8D47B-7A73-4C55-ADC1-AC71FD73CB1D}" type="pres">
      <dgm:prSet presAssocID="{5542B9D6-9C9E-4F65-9A5F-4D5B8E6F6D48}" presName="parentShp" presStyleLbl="node1" presStyleIdx="0" presStyleCnt="4" custScaleX="55404" custScaleY="88841" custLinFactNeighborX="-11852" custLinFactNeighborY="1242">
        <dgm:presLayoutVars>
          <dgm:bulletEnabled val="1"/>
        </dgm:presLayoutVars>
      </dgm:prSet>
      <dgm:spPr/>
      <dgm:t>
        <a:bodyPr/>
        <a:lstStyle/>
        <a:p>
          <a:endParaRPr lang="en-GB"/>
        </a:p>
      </dgm:t>
    </dgm:pt>
    <dgm:pt modelId="{7DA36B5E-54FD-4DC7-A169-C2714301BB72}" type="pres">
      <dgm:prSet presAssocID="{5542B9D6-9C9E-4F65-9A5F-4D5B8E6F6D48}" presName="childShp" presStyleLbl="bgAccFollowNode1" presStyleIdx="0" presStyleCnt="4" custScaleX="122628" custLinFactNeighborY="631">
        <dgm:presLayoutVars>
          <dgm:bulletEnabled val="1"/>
        </dgm:presLayoutVars>
      </dgm:prSet>
      <dgm:spPr/>
      <dgm:t>
        <a:bodyPr/>
        <a:lstStyle/>
        <a:p>
          <a:endParaRPr lang="en-GB"/>
        </a:p>
      </dgm:t>
    </dgm:pt>
    <dgm:pt modelId="{6AE5E7FC-FBC8-4862-A641-119CC0C7887C}" type="pres">
      <dgm:prSet presAssocID="{D40F8F06-192B-4ACD-84F9-E83CBE465A69}" presName="spacing" presStyleCnt="0"/>
      <dgm:spPr/>
    </dgm:pt>
    <dgm:pt modelId="{51034CAE-1312-4147-B2FB-F87BAB605EEF}" type="pres">
      <dgm:prSet presAssocID="{7E9AEC1B-BD8A-4ED1-AE19-6C234706C2C8}" presName="linNode" presStyleCnt="0"/>
      <dgm:spPr/>
    </dgm:pt>
    <dgm:pt modelId="{4CC829A9-A795-4F3D-9FA1-C7E81845BE16}" type="pres">
      <dgm:prSet presAssocID="{7E9AEC1B-BD8A-4ED1-AE19-6C234706C2C8}" presName="parentShp" presStyleLbl="node1" presStyleIdx="1" presStyleCnt="4" custScaleX="55404" custScaleY="88841" custLinFactNeighborX="-2801" custLinFactNeighborY="-7693">
        <dgm:presLayoutVars>
          <dgm:bulletEnabled val="1"/>
        </dgm:presLayoutVars>
      </dgm:prSet>
      <dgm:spPr/>
      <dgm:t>
        <a:bodyPr/>
        <a:lstStyle/>
        <a:p>
          <a:endParaRPr lang="en-GB"/>
        </a:p>
      </dgm:t>
    </dgm:pt>
    <dgm:pt modelId="{ABC05509-01BA-4CB8-8340-95829CA10DCC}" type="pres">
      <dgm:prSet presAssocID="{7E9AEC1B-BD8A-4ED1-AE19-6C234706C2C8}" presName="childShp" presStyleLbl="bgAccFollowNode1" presStyleIdx="1" presStyleCnt="4" custScaleX="122628" custLinFactNeighborX="1447" custLinFactNeighborY="87053">
        <dgm:presLayoutVars>
          <dgm:bulletEnabled val="1"/>
        </dgm:presLayoutVars>
      </dgm:prSet>
      <dgm:spPr/>
      <dgm:t>
        <a:bodyPr/>
        <a:lstStyle/>
        <a:p>
          <a:endParaRPr lang="en-GB"/>
        </a:p>
      </dgm:t>
    </dgm:pt>
    <dgm:pt modelId="{E86C43B3-3960-4CD1-A1CE-10DF170B8C58}" type="pres">
      <dgm:prSet presAssocID="{92895A5E-EBC1-4514-A0C9-23162A46DDA7}" presName="spacing" presStyleCnt="0"/>
      <dgm:spPr/>
    </dgm:pt>
    <dgm:pt modelId="{D863A26D-7A84-400B-A130-268C1A9481EE}" type="pres">
      <dgm:prSet presAssocID="{D589E80D-85AC-4F08-9B40-DC18AF7AA718}" presName="linNode" presStyleCnt="0"/>
      <dgm:spPr/>
    </dgm:pt>
    <dgm:pt modelId="{07F0D2CD-3FF7-4679-B66C-8D023BD81AE5}" type="pres">
      <dgm:prSet presAssocID="{D589E80D-85AC-4F08-9B40-DC18AF7AA718}" presName="parentShp" presStyleLbl="node1" presStyleIdx="2" presStyleCnt="4" custScaleX="55404" custScaleY="88753" custLinFactNeighborX="-1971" custLinFactNeighborY="94315">
        <dgm:presLayoutVars>
          <dgm:bulletEnabled val="1"/>
        </dgm:presLayoutVars>
      </dgm:prSet>
      <dgm:spPr/>
      <dgm:t>
        <a:bodyPr/>
        <a:lstStyle/>
        <a:p>
          <a:endParaRPr lang="en-GB"/>
        </a:p>
      </dgm:t>
    </dgm:pt>
    <dgm:pt modelId="{ED00710E-ED10-42C2-B920-23DA81672ECD}" type="pres">
      <dgm:prSet presAssocID="{D589E80D-85AC-4F08-9B40-DC18AF7AA718}" presName="childShp" presStyleLbl="bgAccFollowNode1" presStyleIdx="2" presStyleCnt="4" custScaleX="122628" custScaleY="82110" custLinFactNeighborX="2222" custLinFactNeighborY="88632">
        <dgm:presLayoutVars>
          <dgm:bulletEnabled val="1"/>
        </dgm:presLayoutVars>
      </dgm:prSet>
      <dgm:spPr/>
      <dgm:t>
        <a:bodyPr/>
        <a:lstStyle/>
        <a:p>
          <a:endParaRPr lang="en-GB"/>
        </a:p>
      </dgm:t>
    </dgm:pt>
    <dgm:pt modelId="{A6E8DC7D-EA23-4C6E-97DB-0CCDF77ACBB9}" type="pres">
      <dgm:prSet presAssocID="{A9464796-159C-46E3-B050-9DB98308A1DD}" presName="spacing" presStyleCnt="0"/>
      <dgm:spPr/>
    </dgm:pt>
    <dgm:pt modelId="{ACEE0E10-C872-494B-BDED-D30E9A82D97A}" type="pres">
      <dgm:prSet presAssocID="{AB632A1B-935A-40EE-B098-0EC45C694197}" presName="linNode" presStyleCnt="0"/>
      <dgm:spPr/>
    </dgm:pt>
    <dgm:pt modelId="{318B0115-7E6E-4937-88C1-A576534A1ADC}" type="pres">
      <dgm:prSet presAssocID="{AB632A1B-935A-40EE-B098-0EC45C694197}" presName="parentShp" presStyleLbl="node1" presStyleIdx="3" presStyleCnt="4" custScaleX="55404" custScaleY="88841" custLinFactY="-11351" custLinFactNeighborX="-2323" custLinFactNeighborY="-100000">
        <dgm:presLayoutVars>
          <dgm:bulletEnabled val="1"/>
        </dgm:presLayoutVars>
      </dgm:prSet>
      <dgm:spPr/>
      <dgm:t>
        <a:bodyPr/>
        <a:lstStyle/>
        <a:p>
          <a:endParaRPr lang="en-GB"/>
        </a:p>
      </dgm:t>
    </dgm:pt>
    <dgm:pt modelId="{9ECE7BC8-163A-4ABD-96E3-C086C96D2C54}" type="pres">
      <dgm:prSet presAssocID="{AB632A1B-935A-40EE-B098-0EC45C694197}" presName="childShp" presStyleLbl="bgAccFollowNode1" presStyleIdx="3" presStyleCnt="4" custScaleX="122628" custScaleY="82645" custLinFactY="-100000" custLinFactNeighborX="327" custLinFactNeighborY="-107964">
        <dgm:presLayoutVars>
          <dgm:bulletEnabled val="1"/>
        </dgm:presLayoutVars>
      </dgm:prSet>
      <dgm:spPr/>
      <dgm:t>
        <a:bodyPr/>
        <a:lstStyle/>
        <a:p>
          <a:endParaRPr lang="en-GB"/>
        </a:p>
      </dgm:t>
    </dgm:pt>
  </dgm:ptLst>
  <dgm:cxnLst>
    <dgm:cxn modelId="{DDD4A050-6EF9-489F-8A85-89D26DB8AFD5}" type="presOf" srcId="{65EEE401-6B68-4743-B615-4EB7DD415AD5}" destId="{68169A98-82DB-46CA-B309-AE5823A48019}" srcOrd="0" destOrd="0" presId="urn:microsoft.com/office/officeart/2005/8/layout/vList6"/>
    <dgm:cxn modelId="{DF400E8C-FA24-4905-8961-97F9B0BD30B6}" srcId="{65EEE401-6B68-4743-B615-4EB7DD415AD5}" destId="{7E9AEC1B-BD8A-4ED1-AE19-6C234706C2C8}" srcOrd="1" destOrd="0" parTransId="{8988BAA2-1C3D-400F-8E4A-4752F0253BF2}" sibTransId="{92895A5E-EBC1-4514-A0C9-23162A46DDA7}"/>
    <dgm:cxn modelId="{30B16710-2F09-43FB-8983-905DD7C7E0DA}" srcId="{7E9AEC1B-BD8A-4ED1-AE19-6C234706C2C8}" destId="{4355ABDF-525C-4D20-8C3C-03D3AD5C66B9}" srcOrd="0" destOrd="0" parTransId="{F79AA1D7-306D-4EF5-ACFE-850BEDCF7D6B}" sibTransId="{2A77869B-E976-4F7C-9483-401868DB2BBE}"/>
    <dgm:cxn modelId="{87AC5C6D-2364-4F6C-A7AA-D0A8C1BFE9F5}" srcId="{65EEE401-6B68-4743-B615-4EB7DD415AD5}" destId="{AB632A1B-935A-40EE-B098-0EC45C694197}" srcOrd="3" destOrd="0" parTransId="{C3CBF3D1-0616-4AA9-A05A-818402BB21CB}" sibTransId="{821994B0-AF7F-4A40-8F47-D32F49218A2E}"/>
    <dgm:cxn modelId="{846107AE-22A0-445C-94BD-3EF0A48B0E4A}" type="presOf" srcId="{9FF795D6-23D9-4918-B2AD-95982CDA1A33}" destId="{9ECE7BC8-163A-4ABD-96E3-C086C96D2C54}" srcOrd="0" destOrd="0" presId="urn:microsoft.com/office/officeart/2005/8/layout/vList6"/>
    <dgm:cxn modelId="{3121CE79-A2D7-4D71-8CAB-7EDA1F4A10F3}" srcId="{D589E80D-85AC-4F08-9B40-DC18AF7AA718}" destId="{D5E42373-E5C0-4A5C-8D73-E0C676501FC3}" srcOrd="0" destOrd="0" parTransId="{CE7E9DC4-FBB0-4D30-99AF-C7A68439BC56}" sibTransId="{2D52F231-F5C9-4726-A1D3-EEB4DE508F0B}"/>
    <dgm:cxn modelId="{4FAB7B77-6F54-4E2D-87AF-E3ADD2B4CB33}" type="presOf" srcId="{AB632A1B-935A-40EE-B098-0EC45C694197}" destId="{318B0115-7E6E-4937-88C1-A576534A1ADC}" srcOrd="0" destOrd="0" presId="urn:microsoft.com/office/officeart/2005/8/layout/vList6"/>
    <dgm:cxn modelId="{4C997E03-CFD2-48DC-8A97-2BC989325C39}" type="presOf" srcId="{4355ABDF-525C-4D20-8C3C-03D3AD5C66B9}" destId="{ABC05509-01BA-4CB8-8340-95829CA10DCC}" srcOrd="0" destOrd="0" presId="urn:microsoft.com/office/officeart/2005/8/layout/vList6"/>
    <dgm:cxn modelId="{6259B520-1495-41CE-80BD-6075CF15C47C}" type="presOf" srcId="{3853D5A3-723B-43EA-B7EF-D2BB2308EAE4}" destId="{7DA36B5E-54FD-4DC7-A169-C2714301BB72}" srcOrd="0" destOrd="0" presId="urn:microsoft.com/office/officeart/2005/8/layout/vList6"/>
    <dgm:cxn modelId="{78189FFF-6CB5-4F0D-845D-50BE81A4A2B6}" type="presOf" srcId="{7E9AEC1B-BD8A-4ED1-AE19-6C234706C2C8}" destId="{4CC829A9-A795-4F3D-9FA1-C7E81845BE16}" srcOrd="0" destOrd="0" presId="urn:microsoft.com/office/officeart/2005/8/layout/vList6"/>
    <dgm:cxn modelId="{0F3A0D6E-94DD-4825-8821-716BFD3E3462}" srcId="{65EEE401-6B68-4743-B615-4EB7DD415AD5}" destId="{5542B9D6-9C9E-4F65-9A5F-4D5B8E6F6D48}" srcOrd="0" destOrd="0" parTransId="{9A97E6BF-CB8A-463D-B551-DCEF1E19F37B}" sibTransId="{D40F8F06-192B-4ACD-84F9-E83CBE465A69}"/>
    <dgm:cxn modelId="{0D9496E2-6ED0-4B84-8A4D-03BC5E5FDCA6}" type="presOf" srcId="{D589E80D-85AC-4F08-9B40-DC18AF7AA718}" destId="{07F0D2CD-3FF7-4679-B66C-8D023BD81AE5}" srcOrd="0" destOrd="0" presId="urn:microsoft.com/office/officeart/2005/8/layout/vList6"/>
    <dgm:cxn modelId="{10E94532-D723-4CE9-9625-4E52B64AF052}" srcId="{AB632A1B-935A-40EE-B098-0EC45C694197}" destId="{9FF795D6-23D9-4918-B2AD-95982CDA1A33}" srcOrd="0" destOrd="0" parTransId="{AE9F7605-66F1-4714-80B5-486D2730330C}" sibTransId="{75DA8F63-BD01-4AD2-87A8-F23E1089DE4D}"/>
    <dgm:cxn modelId="{2F3A2B2D-5B74-4F14-A4CA-559A5EC40449}" srcId="{5542B9D6-9C9E-4F65-9A5F-4D5B8E6F6D48}" destId="{3853D5A3-723B-43EA-B7EF-D2BB2308EAE4}" srcOrd="0" destOrd="0" parTransId="{1D8F3ED5-AECF-4D29-A314-4E68E8C66D13}" sibTransId="{6C58094A-D3B5-42C8-B208-8D3EBB96A6EE}"/>
    <dgm:cxn modelId="{8031E49A-5F79-4938-B415-BADBE6B8A13C}" type="presOf" srcId="{D5E42373-E5C0-4A5C-8D73-E0C676501FC3}" destId="{ED00710E-ED10-42C2-B920-23DA81672ECD}" srcOrd="0" destOrd="0" presId="urn:microsoft.com/office/officeart/2005/8/layout/vList6"/>
    <dgm:cxn modelId="{1E3C1270-0A95-47FA-A7C0-A75BCD0DBB5C}" srcId="{65EEE401-6B68-4743-B615-4EB7DD415AD5}" destId="{D589E80D-85AC-4F08-9B40-DC18AF7AA718}" srcOrd="2" destOrd="0" parTransId="{4106D683-9EF7-4D34-B0C5-4B706ACF7F39}" sibTransId="{A9464796-159C-46E3-B050-9DB98308A1DD}"/>
    <dgm:cxn modelId="{301312CD-F686-45ED-BF84-F5F5646BB41E}" type="presOf" srcId="{5542B9D6-9C9E-4F65-9A5F-4D5B8E6F6D48}" destId="{A8C8D47B-7A73-4C55-ADC1-AC71FD73CB1D}" srcOrd="0" destOrd="0" presId="urn:microsoft.com/office/officeart/2005/8/layout/vList6"/>
    <dgm:cxn modelId="{4FF9A6AF-8FEB-4DC1-B206-B4E79318AF25}" type="presParOf" srcId="{68169A98-82DB-46CA-B309-AE5823A48019}" destId="{C7041F51-40F1-4E7B-B918-A68A1E7CD386}" srcOrd="0" destOrd="0" presId="urn:microsoft.com/office/officeart/2005/8/layout/vList6"/>
    <dgm:cxn modelId="{888BEE27-1BAB-400A-ACCE-F14B81F5E886}" type="presParOf" srcId="{C7041F51-40F1-4E7B-B918-A68A1E7CD386}" destId="{A8C8D47B-7A73-4C55-ADC1-AC71FD73CB1D}" srcOrd="0" destOrd="0" presId="urn:microsoft.com/office/officeart/2005/8/layout/vList6"/>
    <dgm:cxn modelId="{69286051-635B-4F10-A3A3-0C4078ACAA35}" type="presParOf" srcId="{C7041F51-40F1-4E7B-B918-A68A1E7CD386}" destId="{7DA36B5E-54FD-4DC7-A169-C2714301BB72}" srcOrd="1" destOrd="0" presId="urn:microsoft.com/office/officeart/2005/8/layout/vList6"/>
    <dgm:cxn modelId="{7B2C436C-1F0E-48EA-ABDE-BCD688BCC675}" type="presParOf" srcId="{68169A98-82DB-46CA-B309-AE5823A48019}" destId="{6AE5E7FC-FBC8-4862-A641-119CC0C7887C}" srcOrd="1" destOrd="0" presId="urn:microsoft.com/office/officeart/2005/8/layout/vList6"/>
    <dgm:cxn modelId="{CBF01E2A-72F1-4164-8E66-0A7AD0307118}" type="presParOf" srcId="{68169A98-82DB-46CA-B309-AE5823A48019}" destId="{51034CAE-1312-4147-B2FB-F87BAB605EEF}" srcOrd="2" destOrd="0" presId="urn:microsoft.com/office/officeart/2005/8/layout/vList6"/>
    <dgm:cxn modelId="{F5ED5DD5-DBB0-46F9-AA59-62672EAAA3D9}" type="presParOf" srcId="{51034CAE-1312-4147-B2FB-F87BAB605EEF}" destId="{4CC829A9-A795-4F3D-9FA1-C7E81845BE16}" srcOrd="0" destOrd="0" presId="urn:microsoft.com/office/officeart/2005/8/layout/vList6"/>
    <dgm:cxn modelId="{08F89655-5EC8-416D-A423-850805132EA5}" type="presParOf" srcId="{51034CAE-1312-4147-B2FB-F87BAB605EEF}" destId="{ABC05509-01BA-4CB8-8340-95829CA10DCC}" srcOrd="1" destOrd="0" presId="urn:microsoft.com/office/officeart/2005/8/layout/vList6"/>
    <dgm:cxn modelId="{53AEE12A-CB8A-4D13-B13F-53653E4A36DB}" type="presParOf" srcId="{68169A98-82DB-46CA-B309-AE5823A48019}" destId="{E86C43B3-3960-4CD1-A1CE-10DF170B8C58}" srcOrd="3" destOrd="0" presId="urn:microsoft.com/office/officeart/2005/8/layout/vList6"/>
    <dgm:cxn modelId="{ABD192EC-8E54-43A9-B351-7C78F9A4EC54}" type="presParOf" srcId="{68169A98-82DB-46CA-B309-AE5823A48019}" destId="{D863A26D-7A84-400B-A130-268C1A9481EE}" srcOrd="4" destOrd="0" presId="urn:microsoft.com/office/officeart/2005/8/layout/vList6"/>
    <dgm:cxn modelId="{47AC82AC-A5C4-46D3-99F5-E17BF561C0D9}" type="presParOf" srcId="{D863A26D-7A84-400B-A130-268C1A9481EE}" destId="{07F0D2CD-3FF7-4679-B66C-8D023BD81AE5}" srcOrd="0" destOrd="0" presId="urn:microsoft.com/office/officeart/2005/8/layout/vList6"/>
    <dgm:cxn modelId="{6C024920-9E31-4B43-9A77-A34293DEF1DC}" type="presParOf" srcId="{D863A26D-7A84-400B-A130-268C1A9481EE}" destId="{ED00710E-ED10-42C2-B920-23DA81672ECD}" srcOrd="1" destOrd="0" presId="urn:microsoft.com/office/officeart/2005/8/layout/vList6"/>
    <dgm:cxn modelId="{AE5EF156-2A25-4B62-9AD1-3F4221DE54A6}" type="presParOf" srcId="{68169A98-82DB-46CA-B309-AE5823A48019}" destId="{A6E8DC7D-EA23-4C6E-97DB-0CCDF77ACBB9}" srcOrd="5" destOrd="0" presId="urn:microsoft.com/office/officeart/2005/8/layout/vList6"/>
    <dgm:cxn modelId="{61251DFD-9092-4135-AF71-BB1F086400CF}" type="presParOf" srcId="{68169A98-82DB-46CA-B309-AE5823A48019}" destId="{ACEE0E10-C872-494B-BDED-D30E9A82D97A}" srcOrd="6" destOrd="0" presId="urn:microsoft.com/office/officeart/2005/8/layout/vList6"/>
    <dgm:cxn modelId="{F06D1DFB-7F82-4D75-B287-7F8CD08C0148}" type="presParOf" srcId="{ACEE0E10-C872-494B-BDED-D30E9A82D97A}" destId="{318B0115-7E6E-4937-88C1-A576534A1ADC}" srcOrd="0" destOrd="0" presId="urn:microsoft.com/office/officeart/2005/8/layout/vList6"/>
    <dgm:cxn modelId="{6E320650-70CE-47E9-9FC5-7BDB0FFFE770}" type="presParOf" srcId="{ACEE0E10-C872-494B-BDED-D30E9A82D97A}" destId="{9ECE7BC8-163A-4ABD-96E3-C086C96D2C54}"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6EEDF-C8A1-483D-AA8F-3FFC3999203F}" type="datetimeFigureOut">
              <a:rPr lang="en-US" smtClean="0"/>
              <a:pPr/>
              <a:t>12/12/2024</a:t>
            </a:fld>
            <a:endParaRPr lang="en-U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16E0B4-87F4-456D-9B55-47F00B32441A}" type="slidenum">
              <a:rPr lang="en-US" smtClean="0"/>
              <a:pPr/>
              <a:t>‹#›</a:t>
            </a:fld>
            <a:endParaRPr lang="en-US"/>
          </a:p>
        </p:txBody>
      </p:sp>
    </p:spTree>
    <p:extLst>
      <p:ext uri="{BB962C8B-B14F-4D97-AF65-F5344CB8AC3E}">
        <p14:creationId xmlns:p14="http://schemas.microsoft.com/office/powerpoint/2010/main" val="303949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2</a:t>
            </a:fld>
            <a:endParaRPr lang="en-US"/>
          </a:p>
        </p:txBody>
      </p:sp>
    </p:spTree>
    <p:extLst>
      <p:ext uri="{BB962C8B-B14F-4D97-AF65-F5344CB8AC3E}">
        <p14:creationId xmlns:p14="http://schemas.microsoft.com/office/powerpoint/2010/main" val="288824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11</a:t>
            </a:fld>
            <a:endParaRPr lang="en-US"/>
          </a:p>
        </p:txBody>
      </p:sp>
    </p:spTree>
    <p:extLst>
      <p:ext uri="{BB962C8B-B14F-4D97-AF65-F5344CB8AC3E}">
        <p14:creationId xmlns:p14="http://schemas.microsoft.com/office/powerpoint/2010/main" val="1453086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12</a:t>
            </a:fld>
            <a:endParaRPr lang="en-US"/>
          </a:p>
        </p:txBody>
      </p:sp>
    </p:spTree>
    <p:extLst>
      <p:ext uri="{BB962C8B-B14F-4D97-AF65-F5344CB8AC3E}">
        <p14:creationId xmlns:p14="http://schemas.microsoft.com/office/powerpoint/2010/main" val="1871506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13</a:t>
            </a:fld>
            <a:endParaRPr lang="en-US"/>
          </a:p>
        </p:txBody>
      </p:sp>
    </p:spTree>
    <p:extLst>
      <p:ext uri="{BB962C8B-B14F-4D97-AF65-F5344CB8AC3E}">
        <p14:creationId xmlns:p14="http://schemas.microsoft.com/office/powerpoint/2010/main" val="254077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14</a:t>
            </a:fld>
            <a:endParaRPr lang="en-US"/>
          </a:p>
        </p:txBody>
      </p:sp>
    </p:spTree>
    <p:extLst>
      <p:ext uri="{BB962C8B-B14F-4D97-AF65-F5344CB8AC3E}">
        <p14:creationId xmlns:p14="http://schemas.microsoft.com/office/powerpoint/2010/main" val="2553200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15</a:t>
            </a:fld>
            <a:endParaRPr lang="en-US"/>
          </a:p>
        </p:txBody>
      </p:sp>
    </p:spTree>
    <p:extLst>
      <p:ext uri="{BB962C8B-B14F-4D97-AF65-F5344CB8AC3E}">
        <p14:creationId xmlns:p14="http://schemas.microsoft.com/office/powerpoint/2010/main" val="3705910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16</a:t>
            </a:fld>
            <a:endParaRPr lang="en-US"/>
          </a:p>
        </p:txBody>
      </p:sp>
    </p:spTree>
    <p:extLst>
      <p:ext uri="{BB962C8B-B14F-4D97-AF65-F5344CB8AC3E}">
        <p14:creationId xmlns:p14="http://schemas.microsoft.com/office/powerpoint/2010/main" val="47480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17</a:t>
            </a:fld>
            <a:endParaRPr lang="en-US"/>
          </a:p>
        </p:txBody>
      </p:sp>
    </p:spTree>
    <p:extLst>
      <p:ext uri="{BB962C8B-B14F-4D97-AF65-F5344CB8AC3E}">
        <p14:creationId xmlns:p14="http://schemas.microsoft.com/office/powerpoint/2010/main" val="3786210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18</a:t>
            </a:fld>
            <a:endParaRPr lang="en-US"/>
          </a:p>
        </p:txBody>
      </p:sp>
    </p:spTree>
    <p:extLst>
      <p:ext uri="{BB962C8B-B14F-4D97-AF65-F5344CB8AC3E}">
        <p14:creationId xmlns:p14="http://schemas.microsoft.com/office/powerpoint/2010/main" val="3054736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19</a:t>
            </a:fld>
            <a:endParaRPr lang="en-US"/>
          </a:p>
        </p:txBody>
      </p:sp>
    </p:spTree>
    <p:extLst>
      <p:ext uri="{BB962C8B-B14F-4D97-AF65-F5344CB8AC3E}">
        <p14:creationId xmlns:p14="http://schemas.microsoft.com/office/powerpoint/2010/main" val="1575768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20</a:t>
            </a:fld>
            <a:endParaRPr lang="en-US"/>
          </a:p>
        </p:txBody>
      </p:sp>
    </p:spTree>
    <p:extLst>
      <p:ext uri="{BB962C8B-B14F-4D97-AF65-F5344CB8AC3E}">
        <p14:creationId xmlns:p14="http://schemas.microsoft.com/office/powerpoint/2010/main" val="193767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3</a:t>
            </a:fld>
            <a:endParaRPr lang="en-US"/>
          </a:p>
        </p:txBody>
      </p:sp>
    </p:spTree>
    <p:extLst>
      <p:ext uri="{BB962C8B-B14F-4D97-AF65-F5344CB8AC3E}">
        <p14:creationId xmlns:p14="http://schemas.microsoft.com/office/powerpoint/2010/main" val="2468670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21</a:t>
            </a:fld>
            <a:endParaRPr lang="en-US"/>
          </a:p>
        </p:txBody>
      </p:sp>
    </p:spTree>
    <p:extLst>
      <p:ext uri="{BB962C8B-B14F-4D97-AF65-F5344CB8AC3E}">
        <p14:creationId xmlns:p14="http://schemas.microsoft.com/office/powerpoint/2010/main" val="49617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22</a:t>
            </a:fld>
            <a:endParaRPr lang="en-US"/>
          </a:p>
        </p:txBody>
      </p:sp>
    </p:spTree>
    <p:extLst>
      <p:ext uri="{BB962C8B-B14F-4D97-AF65-F5344CB8AC3E}">
        <p14:creationId xmlns:p14="http://schemas.microsoft.com/office/powerpoint/2010/main" val="995675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23</a:t>
            </a:fld>
            <a:endParaRPr lang="en-US"/>
          </a:p>
        </p:txBody>
      </p:sp>
    </p:spTree>
    <p:extLst>
      <p:ext uri="{BB962C8B-B14F-4D97-AF65-F5344CB8AC3E}">
        <p14:creationId xmlns:p14="http://schemas.microsoft.com/office/powerpoint/2010/main" val="871934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24</a:t>
            </a:fld>
            <a:endParaRPr lang="en-US"/>
          </a:p>
        </p:txBody>
      </p:sp>
    </p:spTree>
    <p:extLst>
      <p:ext uri="{BB962C8B-B14F-4D97-AF65-F5344CB8AC3E}">
        <p14:creationId xmlns:p14="http://schemas.microsoft.com/office/powerpoint/2010/main" val="1943799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25</a:t>
            </a:fld>
            <a:endParaRPr lang="en-US"/>
          </a:p>
        </p:txBody>
      </p:sp>
    </p:spTree>
    <p:extLst>
      <p:ext uri="{BB962C8B-B14F-4D97-AF65-F5344CB8AC3E}">
        <p14:creationId xmlns:p14="http://schemas.microsoft.com/office/powerpoint/2010/main" val="3852888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26</a:t>
            </a:fld>
            <a:endParaRPr lang="en-US"/>
          </a:p>
        </p:txBody>
      </p:sp>
    </p:spTree>
    <p:extLst>
      <p:ext uri="{BB962C8B-B14F-4D97-AF65-F5344CB8AC3E}">
        <p14:creationId xmlns:p14="http://schemas.microsoft.com/office/powerpoint/2010/main" val="1867549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27</a:t>
            </a:fld>
            <a:endParaRPr lang="en-US"/>
          </a:p>
        </p:txBody>
      </p:sp>
    </p:spTree>
    <p:extLst>
      <p:ext uri="{BB962C8B-B14F-4D97-AF65-F5344CB8AC3E}">
        <p14:creationId xmlns:p14="http://schemas.microsoft.com/office/powerpoint/2010/main" val="3829767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28</a:t>
            </a:fld>
            <a:endParaRPr lang="en-US"/>
          </a:p>
        </p:txBody>
      </p:sp>
    </p:spTree>
    <p:extLst>
      <p:ext uri="{BB962C8B-B14F-4D97-AF65-F5344CB8AC3E}">
        <p14:creationId xmlns:p14="http://schemas.microsoft.com/office/powerpoint/2010/main" val="1737168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29</a:t>
            </a:fld>
            <a:endParaRPr lang="en-US"/>
          </a:p>
        </p:txBody>
      </p:sp>
    </p:spTree>
    <p:extLst>
      <p:ext uri="{BB962C8B-B14F-4D97-AF65-F5344CB8AC3E}">
        <p14:creationId xmlns:p14="http://schemas.microsoft.com/office/powerpoint/2010/main" val="3179906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30</a:t>
            </a:fld>
            <a:endParaRPr lang="en-US"/>
          </a:p>
        </p:txBody>
      </p:sp>
    </p:spTree>
    <p:extLst>
      <p:ext uri="{BB962C8B-B14F-4D97-AF65-F5344CB8AC3E}">
        <p14:creationId xmlns:p14="http://schemas.microsoft.com/office/powerpoint/2010/main" val="2013856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4</a:t>
            </a:fld>
            <a:endParaRPr lang="en-US"/>
          </a:p>
        </p:txBody>
      </p:sp>
    </p:spTree>
    <p:extLst>
      <p:ext uri="{BB962C8B-B14F-4D97-AF65-F5344CB8AC3E}">
        <p14:creationId xmlns:p14="http://schemas.microsoft.com/office/powerpoint/2010/main" val="1698377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31</a:t>
            </a:fld>
            <a:endParaRPr lang="en-US"/>
          </a:p>
        </p:txBody>
      </p:sp>
    </p:spTree>
    <p:extLst>
      <p:ext uri="{BB962C8B-B14F-4D97-AF65-F5344CB8AC3E}">
        <p14:creationId xmlns:p14="http://schemas.microsoft.com/office/powerpoint/2010/main" val="3642468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32</a:t>
            </a:fld>
            <a:endParaRPr lang="en-US"/>
          </a:p>
        </p:txBody>
      </p:sp>
    </p:spTree>
    <p:extLst>
      <p:ext uri="{BB962C8B-B14F-4D97-AF65-F5344CB8AC3E}">
        <p14:creationId xmlns:p14="http://schemas.microsoft.com/office/powerpoint/2010/main" val="3019920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33</a:t>
            </a:fld>
            <a:endParaRPr lang="en-US"/>
          </a:p>
        </p:txBody>
      </p:sp>
    </p:spTree>
    <p:extLst>
      <p:ext uri="{BB962C8B-B14F-4D97-AF65-F5344CB8AC3E}">
        <p14:creationId xmlns:p14="http://schemas.microsoft.com/office/powerpoint/2010/main" val="1472675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34</a:t>
            </a:fld>
            <a:endParaRPr lang="en-US"/>
          </a:p>
        </p:txBody>
      </p:sp>
    </p:spTree>
    <p:extLst>
      <p:ext uri="{BB962C8B-B14F-4D97-AF65-F5344CB8AC3E}">
        <p14:creationId xmlns:p14="http://schemas.microsoft.com/office/powerpoint/2010/main" val="2169042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3B58ED7-6163-4EE2-1ECE-77397CAC8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81C8C6C-BBA0-36BB-232A-4F326394E6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3D98971-4F3C-B2DD-D885-9E11AB9E6E02}"/>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xmlns="" id="{5D883111-2091-58F1-522E-43B91EAFC192}"/>
              </a:ext>
            </a:extLst>
          </p:cNvPr>
          <p:cNvSpPr>
            <a:spLocks noGrp="1"/>
          </p:cNvSpPr>
          <p:nvPr>
            <p:ph type="sldNum" sz="quarter" idx="5"/>
          </p:nvPr>
        </p:nvSpPr>
        <p:spPr/>
        <p:txBody>
          <a:bodyPr/>
          <a:lstStyle/>
          <a:p>
            <a:fld id="{1016E0B4-87F4-456D-9B55-47F00B32441A}" type="slidenum">
              <a:rPr lang="en-US" smtClean="0"/>
              <a:pPr/>
              <a:t>35</a:t>
            </a:fld>
            <a:endParaRPr lang="en-US"/>
          </a:p>
        </p:txBody>
      </p:sp>
    </p:spTree>
    <p:extLst>
      <p:ext uri="{BB962C8B-B14F-4D97-AF65-F5344CB8AC3E}">
        <p14:creationId xmlns:p14="http://schemas.microsoft.com/office/powerpoint/2010/main" val="2081790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36</a:t>
            </a:fld>
            <a:endParaRPr lang="en-US"/>
          </a:p>
        </p:txBody>
      </p:sp>
    </p:spTree>
    <p:extLst>
      <p:ext uri="{BB962C8B-B14F-4D97-AF65-F5344CB8AC3E}">
        <p14:creationId xmlns:p14="http://schemas.microsoft.com/office/powerpoint/2010/main" val="3473423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37</a:t>
            </a:fld>
            <a:endParaRPr lang="en-US"/>
          </a:p>
        </p:txBody>
      </p:sp>
    </p:spTree>
    <p:extLst>
      <p:ext uri="{BB962C8B-B14F-4D97-AF65-F5344CB8AC3E}">
        <p14:creationId xmlns:p14="http://schemas.microsoft.com/office/powerpoint/2010/main" val="3565605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38</a:t>
            </a:fld>
            <a:endParaRPr lang="en-US"/>
          </a:p>
        </p:txBody>
      </p:sp>
    </p:spTree>
    <p:extLst>
      <p:ext uri="{BB962C8B-B14F-4D97-AF65-F5344CB8AC3E}">
        <p14:creationId xmlns:p14="http://schemas.microsoft.com/office/powerpoint/2010/main" val="787649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39</a:t>
            </a:fld>
            <a:endParaRPr lang="en-US"/>
          </a:p>
        </p:txBody>
      </p:sp>
    </p:spTree>
    <p:extLst>
      <p:ext uri="{BB962C8B-B14F-4D97-AF65-F5344CB8AC3E}">
        <p14:creationId xmlns:p14="http://schemas.microsoft.com/office/powerpoint/2010/main" val="529648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40</a:t>
            </a:fld>
            <a:endParaRPr lang="en-US"/>
          </a:p>
        </p:txBody>
      </p:sp>
    </p:spTree>
    <p:extLst>
      <p:ext uri="{BB962C8B-B14F-4D97-AF65-F5344CB8AC3E}">
        <p14:creationId xmlns:p14="http://schemas.microsoft.com/office/powerpoint/2010/main" val="815772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5</a:t>
            </a:fld>
            <a:endParaRPr lang="en-US"/>
          </a:p>
        </p:txBody>
      </p:sp>
    </p:spTree>
    <p:extLst>
      <p:ext uri="{BB962C8B-B14F-4D97-AF65-F5344CB8AC3E}">
        <p14:creationId xmlns:p14="http://schemas.microsoft.com/office/powerpoint/2010/main" val="3261575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41</a:t>
            </a:fld>
            <a:endParaRPr lang="en-US"/>
          </a:p>
        </p:txBody>
      </p:sp>
    </p:spTree>
    <p:extLst>
      <p:ext uri="{BB962C8B-B14F-4D97-AF65-F5344CB8AC3E}">
        <p14:creationId xmlns:p14="http://schemas.microsoft.com/office/powerpoint/2010/main" val="3885976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42</a:t>
            </a:fld>
            <a:endParaRPr lang="en-US"/>
          </a:p>
        </p:txBody>
      </p:sp>
    </p:spTree>
    <p:extLst>
      <p:ext uri="{BB962C8B-B14F-4D97-AF65-F5344CB8AC3E}">
        <p14:creationId xmlns:p14="http://schemas.microsoft.com/office/powerpoint/2010/main" val="3769843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43</a:t>
            </a:fld>
            <a:endParaRPr lang="en-US"/>
          </a:p>
        </p:txBody>
      </p:sp>
    </p:spTree>
    <p:extLst>
      <p:ext uri="{BB962C8B-B14F-4D97-AF65-F5344CB8AC3E}">
        <p14:creationId xmlns:p14="http://schemas.microsoft.com/office/powerpoint/2010/main" val="596200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44</a:t>
            </a:fld>
            <a:endParaRPr lang="en-US"/>
          </a:p>
        </p:txBody>
      </p:sp>
    </p:spTree>
    <p:extLst>
      <p:ext uri="{BB962C8B-B14F-4D97-AF65-F5344CB8AC3E}">
        <p14:creationId xmlns:p14="http://schemas.microsoft.com/office/powerpoint/2010/main" val="402043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45</a:t>
            </a:fld>
            <a:endParaRPr lang="en-US"/>
          </a:p>
        </p:txBody>
      </p:sp>
    </p:spTree>
    <p:extLst>
      <p:ext uri="{BB962C8B-B14F-4D97-AF65-F5344CB8AC3E}">
        <p14:creationId xmlns:p14="http://schemas.microsoft.com/office/powerpoint/2010/main" val="28907788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46</a:t>
            </a:fld>
            <a:endParaRPr lang="en-US"/>
          </a:p>
        </p:txBody>
      </p:sp>
    </p:spTree>
    <p:extLst>
      <p:ext uri="{BB962C8B-B14F-4D97-AF65-F5344CB8AC3E}">
        <p14:creationId xmlns:p14="http://schemas.microsoft.com/office/powerpoint/2010/main" val="53740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47</a:t>
            </a:fld>
            <a:endParaRPr lang="en-US"/>
          </a:p>
        </p:txBody>
      </p:sp>
    </p:spTree>
    <p:extLst>
      <p:ext uri="{BB962C8B-B14F-4D97-AF65-F5344CB8AC3E}">
        <p14:creationId xmlns:p14="http://schemas.microsoft.com/office/powerpoint/2010/main" val="28762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48</a:t>
            </a:fld>
            <a:endParaRPr lang="en-US"/>
          </a:p>
        </p:txBody>
      </p:sp>
    </p:spTree>
    <p:extLst>
      <p:ext uri="{BB962C8B-B14F-4D97-AF65-F5344CB8AC3E}">
        <p14:creationId xmlns:p14="http://schemas.microsoft.com/office/powerpoint/2010/main" val="3221888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49</a:t>
            </a:fld>
            <a:endParaRPr lang="en-US"/>
          </a:p>
        </p:txBody>
      </p:sp>
    </p:spTree>
    <p:extLst>
      <p:ext uri="{BB962C8B-B14F-4D97-AF65-F5344CB8AC3E}">
        <p14:creationId xmlns:p14="http://schemas.microsoft.com/office/powerpoint/2010/main" val="5732873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50</a:t>
            </a:fld>
            <a:endParaRPr lang="en-US"/>
          </a:p>
        </p:txBody>
      </p:sp>
    </p:spTree>
    <p:extLst>
      <p:ext uri="{BB962C8B-B14F-4D97-AF65-F5344CB8AC3E}">
        <p14:creationId xmlns:p14="http://schemas.microsoft.com/office/powerpoint/2010/main" val="142492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6</a:t>
            </a:fld>
            <a:endParaRPr lang="en-US"/>
          </a:p>
        </p:txBody>
      </p:sp>
    </p:spTree>
    <p:extLst>
      <p:ext uri="{BB962C8B-B14F-4D97-AF65-F5344CB8AC3E}">
        <p14:creationId xmlns:p14="http://schemas.microsoft.com/office/powerpoint/2010/main" val="27871859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51</a:t>
            </a:fld>
            <a:endParaRPr lang="en-US"/>
          </a:p>
        </p:txBody>
      </p:sp>
    </p:spTree>
    <p:extLst>
      <p:ext uri="{BB962C8B-B14F-4D97-AF65-F5344CB8AC3E}">
        <p14:creationId xmlns:p14="http://schemas.microsoft.com/office/powerpoint/2010/main" val="4252177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52</a:t>
            </a:fld>
            <a:endParaRPr lang="en-US"/>
          </a:p>
        </p:txBody>
      </p:sp>
    </p:spTree>
    <p:extLst>
      <p:ext uri="{BB962C8B-B14F-4D97-AF65-F5344CB8AC3E}">
        <p14:creationId xmlns:p14="http://schemas.microsoft.com/office/powerpoint/2010/main" val="2877264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6D3AC77-A98D-1B47-CCC6-BCC7408BB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0031800-D8F0-56F1-5785-2176070FC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267FAC2-8D7B-51D5-C33D-65FD60D2CFF0}"/>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xmlns="" id="{AE073539-A402-E6C2-FCE3-D94EC84F2BCA}"/>
              </a:ext>
            </a:extLst>
          </p:cNvPr>
          <p:cNvSpPr>
            <a:spLocks noGrp="1"/>
          </p:cNvSpPr>
          <p:nvPr>
            <p:ph type="sldNum" sz="quarter" idx="5"/>
          </p:nvPr>
        </p:nvSpPr>
        <p:spPr/>
        <p:txBody>
          <a:bodyPr/>
          <a:lstStyle/>
          <a:p>
            <a:fld id="{1016E0B4-87F4-456D-9B55-47F00B32441A}" type="slidenum">
              <a:rPr lang="en-US" smtClean="0"/>
              <a:pPr/>
              <a:t>7</a:t>
            </a:fld>
            <a:endParaRPr lang="en-US"/>
          </a:p>
        </p:txBody>
      </p:sp>
    </p:spTree>
    <p:extLst>
      <p:ext uri="{BB962C8B-B14F-4D97-AF65-F5344CB8AC3E}">
        <p14:creationId xmlns:p14="http://schemas.microsoft.com/office/powerpoint/2010/main" val="3805603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8</a:t>
            </a:fld>
            <a:endParaRPr lang="en-US"/>
          </a:p>
        </p:txBody>
      </p:sp>
    </p:spTree>
    <p:extLst>
      <p:ext uri="{BB962C8B-B14F-4D97-AF65-F5344CB8AC3E}">
        <p14:creationId xmlns:p14="http://schemas.microsoft.com/office/powerpoint/2010/main" val="610719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9</a:t>
            </a:fld>
            <a:endParaRPr lang="en-US"/>
          </a:p>
        </p:txBody>
      </p:sp>
    </p:spTree>
    <p:extLst>
      <p:ext uri="{BB962C8B-B14F-4D97-AF65-F5344CB8AC3E}">
        <p14:creationId xmlns:p14="http://schemas.microsoft.com/office/powerpoint/2010/main" val="382925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016E0B4-87F4-456D-9B55-47F00B32441A}" type="slidenum">
              <a:rPr lang="en-US" smtClean="0"/>
              <a:pPr/>
              <a:t>10</a:t>
            </a:fld>
            <a:endParaRPr lang="en-US"/>
          </a:p>
        </p:txBody>
      </p:sp>
    </p:spTree>
    <p:extLst>
      <p:ext uri="{BB962C8B-B14F-4D97-AF65-F5344CB8AC3E}">
        <p14:creationId xmlns:p14="http://schemas.microsoft.com/office/powerpoint/2010/main" val="764721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5E9E296-8E5C-41D6-AA2A-75CEA51D3681}" type="datetimeFigureOut">
              <a:rPr lang="it-IT" smtClean="0"/>
              <a:pPr/>
              <a:t>12/12/2024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51FF3D-736E-47FF-850E-0544F58D508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5E9E296-8E5C-41D6-AA2A-75CEA51D3681}" type="datetimeFigureOut">
              <a:rPr lang="it-IT" smtClean="0"/>
              <a:pPr/>
              <a:t>12/12/2024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51FF3D-736E-47FF-850E-0544F58D508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5E9E296-8E5C-41D6-AA2A-75CEA51D3681}" type="datetimeFigureOut">
              <a:rPr lang="it-IT" smtClean="0"/>
              <a:pPr/>
              <a:t>12/12/2024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51FF3D-736E-47FF-850E-0544F58D508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5E9E296-8E5C-41D6-AA2A-75CEA51D3681}" type="datetimeFigureOut">
              <a:rPr lang="it-IT" smtClean="0"/>
              <a:pPr/>
              <a:t>12/12/2024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51FF3D-736E-47FF-850E-0544F58D508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85E9E296-8E5C-41D6-AA2A-75CEA51D3681}" type="datetimeFigureOut">
              <a:rPr lang="it-IT" smtClean="0"/>
              <a:pPr/>
              <a:t>12/12/2024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51FF3D-736E-47FF-850E-0544F58D508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5E9E296-8E5C-41D6-AA2A-75CEA51D3681}" type="datetimeFigureOut">
              <a:rPr lang="it-IT" smtClean="0"/>
              <a:pPr/>
              <a:t>12/12/2024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851FF3D-736E-47FF-850E-0544F58D508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85E9E296-8E5C-41D6-AA2A-75CEA51D3681}" type="datetimeFigureOut">
              <a:rPr lang="it-IT" smtClean="0"/>
              <a:pPr/>
              <a:t>12/12/2024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851FF3D-736E-47FF-850E-0544F58D508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85E9E296-8E5C-41D6-AA2A-75CEA51D3681}" type="datetimeFigureOut">
              <a:rPr lang="it-IT" smtClean="0"/>
              <a:pPr/>
              <a:t>12/12/2024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851FF3D-736E-47FF-850E-0544F58D508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5E9E296-8E5C-41D6-AA2A-75CEA51D3681}" type="datetimeFigureOut">
              <a:rPr lang="it-IT" smtClean="0"/>
              <a:pPr/>
              <a:t>12/12/2024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851FF3D-736E-47FF-850E-0544F58D508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5E9E296-8E5C-41D6-AA2A-75CEA51D3681}" type="datetimeFigureOut">
              <a:rPr lang="it-IT" smtClean="0"/>
              <a:pPr/>
              <a:t>12/12/2024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851FF3D-736E-47FF-850E-0544F58D508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5E9E296-8E5C-41D6-AA2A-75CEA51D3681}" type="datetimeFigureOut">
              <a:rPr lang="it-IT" smtClean="0"/>
              <a:pPr/>
              <a:t>12/12/2024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851FF3D-736E-47FF-850E-0544F58D508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9E296-8E5C-41D6-AA2A-75CEA51D3681}" type="datetimeFigureOut">
              <a:rPr lang="it-IT" smtClean="0"/>
              <a:pPr/>
              <a:t>12/12/2024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1FF3D-736E-47FF-850E-0544F58D508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jp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3.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jp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3.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3.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3.pn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3.pn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3.pn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png"/><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pn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png"/><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png"/><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6235" y="1279842"/>
            <a:ext cx="9144000" cy="1571636"/>
          </a:xfrm>
        </p:spPr>
        <p:txBody>
          <a:bodyPr>
            <a:normAutofit/>
          </a:bodyPr>
          <a:lstStyle/>
          <a:p>
            <a:r>
              <a:rPr lang="en-US" sz="2800" b="1" spc="150" dirty="0">
                <a:solidFill>
                  <a:srgbClr val="003366"/>
                </a:solidFill>
              </a:rPr>
              <a:t>Integrated Climate Change Adaptation (CCA) and Flood Risk management Strategy and Plan for the Drin River Basin</a:t>
            </a:r>
            <a:endParaRPr lang="it-IT" sz="2800" b="1" dirty="0">
              <a:solidFill>
                <a:srgbClr val="003366"/>
              </a:solidFill>
            </a:endParaRPr>
          </a:p>
        </p:txBody>
      </p:sp>
      <p:sp>
        <p:nvSpPr>
          <p:cNvPr id="3" name="Sottotitolo 2"/>
          <p:cNvSpPr>
            <a:spLocks noGrp="1"/>
          </p:cNvSpPr>
          <p:nvPr>
            <p:ph type="subTitle" idx="1"/>
          </p:nvPr>
        </p:nvSpPr>
        <p:spPr>
          <a:xfrm>
            <a:off x="575556" y="3140968"/>
            <a:ext cx="7992888" cy="2520280"/>
          </a:xfrm>
        </p:spPr>
        <p:txBody>
          <a:bodyPr>
            <a:noAutofit/>
          </a:bodyPr>
          <a:lstStyle/>
          <a:p>
            <a:r>
              <a:rPr lang="en-US" sz="3600" b="1" dirty="0">
                <a:solidFill>
                  <a:srgbClr val="003366"/>
                </a:solidFill>
              </a:rPr>
              <a:t>DRAFT </a:t>
            </a:r>
          </a:p>
          <a:p>
            <a:r>
              <a:rPr lang="en-US" sz="3600" b="1" dirty="0">
                <a:solidFill>
                  <a:srgbClr val="003366"/>
                </a:solidFill>
              </a:rPr>
              <a:t>Transboundary FRM Action Plan &amp; </a:t>
            </a:r>
          </a:p>
          <a:p>
            <a:r>
              <a:rPr lang="en-US" sz="3600" b="1" dirty="0">
                <a:solidFill>
                  <a:srgbClr val="003366"/>
                </a:solidFill>
              </a:rPr>
              <a:t>FRM Strategy of the Drin River Basin </a:t>
            </a:r>
          </a:p>
          <a:p>
            <a:r>
              <a:rPr lang="en-US" sz="3600" b="1" dirty="0">
                <a:solidFill>
                  <a:srgbClr val="003366"/>
                </a:solidFill>
              </a:rPr>
              <a:t>2025 - 2031</a:t>
            </a:r>
          </a:p>
          <a:p>
            <a:endParaRPr lang="en-US" sz="2400" b="1" dirty="0">
              <a:solidFill>
                <a:srgbClr val="003366"/>
              </a:solidFill>
            </a:endParaRPr>
          </a:p>
          <a:p>
            <a:r>
              <a:rPr lang="en-US" sz="2400" b="1" dirty="0">
                <a:solidFill>
                  <a:srgbClr val="003366"/>
                </a:solidFill>
              </a:rPr>
              <a:t>Nov. 2024</a:t>
            </a:r>
            <a:endParaRPr lang="en-US" sz="2400" dirty="0">
              <a:solidFill>
                <a:srgbClr val="003366"/>
              </a:solidFill>
            </a:endParaRPr>
          </a:p>
          <a:p>
            <a:endParaRPr lang="it-IT" sz="3600" b="1" dirty="0">
              <a:solidFill>
                <a:srgbClr val="003366"/>
              </a:solidFill>
            </a:endParaRPr>
          </a:p>
        </p:txBody>
      </p:sp>
      <p:pic>
        <p:nvPicPr>
          <p:cNvPr id="5"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99814" y="0"/>
            <a:ext cx="674862" cy="1269342"/>
          </a:xfrm>
          <a:prstGeom prst="rect">
            <a:avLst/>
          </a:prstGeom>
          <a:noFill/>
          <a:ln>
            <a:noFill/>
          </a:ln>
        </p:spPr>
      </p:pic>
      <p:pic>
        <p:nvPicPr>
          <p:cNvPr id="12" name="Picture 11" descr="A blue paint splashes on a white surface&#10;&#10;Description automatically generated with low confidence">
            <a:extLst>
              <a:ext uri="{FF2B5EF4-FFF2-40B4-BE49-F238E27FC236}">
                <a16:creationId xmlns:a16="http://schemas.microsoft.com/office/drawing/2014/main" xmlns="" id="{0BECA6A7-51AA-508A-CFC3-17B5E098D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278989"/>
            <a:ext cx="2968327" cy="711364"/>
          </a:xfrm>
          <a:prstGeom prst="rect">
            <a:avLst/>
          </a:prstGeom>
        </p:spPr>
      </p:pic>
      <p:pic>
        <p:nvPicPr>
          <p:cNvPr id="14" name="Picture 13" descr="A picture containing text, font, graphics, logo&#10;&#10;Description automatically generated">
            <a:extLst>
              <a:ext uri="{FF2B5EF4-FFF2-40B4-BE49-F238E27FC236}">
                <a16:creationId xmlns:a16="http://schemas.microsoft.com/office/drawing/2014/main" xmlns="" id="{EB4FB511-AD93-132D-A9EE-81CF09071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876" y="132046"/>
            <a:ext cx="2127338" cy="11107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34.png">
            <a:extLst>
              <a:ext uri="{FF2B5EF4-FFF2-40B4-BE49-F238E27FC236}">
                <a16:creationId xmlns:a16="http://schemas.microsoft.com/office/drawing/2014/main" xmlns="" id="{C103EAE9-EC0C-79D7-60C8-5668CE3E0B30}"/>
              </a:ext>
            </a:extLst>
          </p:cNvPr>
          <p:cNvPicPr/>
          <p:nvPr/>
        </p:nvPicPr>
        <p:blipFill>
          <a:blip r:embed="rId3"/>
          <a:srcRect l="23391" t="26347" r="22533" b="26089"/>
          <a:stretch>
            <a:fillRect/>
          </a:stretch>
        </p:blipFill>
        <p:spPr>
          <a:xfrm>
            <a:off x="35091" y="1209719"/>
            <a:ext cx="8576642" cy="5417012"/>
          </a:xfrm>
          <a:prstGeom prst="rect">
            <a:avLst/>
          </a:prstGeom>
          <a:ln/>
        </p:spPr>
      </p:pic>
      <p:pic>
        <p:nvPicPr>
          <p:cNvPr id="2" name="Picture 8">
            <a:extLst>
              <a:ext uri="{FF2B5EF4-FFF2-40B4-BE49-F238E27FC236}">
                <a16:creationId xmlns:a16="http://schemas.microsoft.com/office/drawing/2014/main" xmlns="" id="{80C54F14-32C1-051B-A2B4-9BC618DBF60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44624"/>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3" name="Rettangolo 6">
            <a:extLst>
              <a:ext uri="{FF2B5EF4-FFF2-40B4-BE49-F238E27FC236}">
                <a16:creationId xmlns:a16="http://schemas.microsoft.com/office/drawing/2014/main" xmlns="" id="{59C771CF-4901-9C0C-403D-7996538D3D96}"/>
              </a:ext>
            </a:extLst>
          </p:cNvPr>
          <p:cNvSpPr/>
          <p:nvPr/>
        </p:nvSpPr>
        <p:spPr>
          <a:xfrm>
            <a:off x="223976" y="763218"/>
            <a:ext cx="8696047" cy="523220"/>
          </a:xfrm>
          <a:prstGeom prst="rect">
            <a:avLst/>
          </a:prstGeom>
        </p:spPr>
        <p:txBody>
          <a:bodyPr wrap="square">
            <a:spAutoFit/>
          </a:bodyPr>
          <a:lstStyle/>
          <a:p>
            <a:pPr algn="ctr"/>
            <a:r>
              <a:rPr lang="en-US" sz="2800" b="1" dirty="0">
                <a:solidFill>
                  <a:schemeClr val="accent6">
                    <a:lumMod val="75000"/>
                  </a:schemeClr>
                </a:solidFill>
              </a:rPr>
              <a:t>Conceptual Approach of FRM Strategy &amp; FRM Action Plan</a:t>
            </a:r>
          </a:p>
        </p:txBody>
      </p:sp>
    </p:spTree>
    <p:extLst>
      <p:ext uri="{BB962C8B-B14F-4D97-AF65-F5344CB8AC3E}">
        <p14:creationId xmlns:p14="http://schemas.microsoft.com/office/powerpoint/2010/main" val="2304996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4624"/>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4" name="TextBox 3">
            <a:extLst>
              <a:ext uri="{FF2B5EF4-FFF2-40B4-BE49-F238E27FC236}">
                <a16:creationId xmlns:a16="http://schemas.microsoft.com/office/drawing/2014/main" xmlns="" id="{0D9F65DD-BB44-9999-DA59-7CFC637D4969}"/>
              </a:ext>
            </a:extLst>
          </p:cNvPr>
          <p:cNvSpPr txBox="1"/>
          <p:nvPr/>
        </p:nvSpPr>
        <p:spPr>
          <a:xfrm>
            <a:off x="79112" y="5890046"/>
            <a:ext cx="8864674" cy="923330"/>
          </a:xfrm>
          <a:prstGeom prst="rect">
            <a:avLst/>
          </a:prstGeom>
          <a:noFill/>
        </p:spPr>
        <p:txBody>
          <a:bodyPr wrap="square">
            <a:spAutoFit/>
          </a:bodyPr>
          <a:lstStyle/>
          <a:p>
            <a:pPr marL="360363" lvl="1" algn="ctr"/>
            <a:r>
              <a:rPr lang="en-US" sz="2000" b="1" dirty="0">
                <a:solidFill>
                  <a:srgbClr val="C0504D"/>
                </a:solidFill>
                <a:latin typeface="Calibri" panose="020F0502020204030204" pitchFamily="34" charset="0"/>
                <a:ea typeface="Cambria" panose="02040503050406030204" pitchFamily="18" charset="0"/>
              </a:rPr>
              <a:t>Oriented to Strengthening the Resilience of </a:t>
            </a:r>
          </a:p>
          <a:p>
            <a:pPr marL="360363" lvl="1" algn="ctr"/>
            <a:r>
              <a:rPr lang="en-US" sz="2000" b="1" dirty="0">
                <a:solidFill>
                  <a:srgbClr val="C0504D"/>
                </a:solidFill>
                <a:latin typeface="Calibri" panose="020F0502020204030204" pitchFamily="34" charset="0"/>
                <a:ea typeface="Cambria" panose="02040503050406030204" pitchFamily="18" charset="0"/>
              </a:rPr>
              <a:t>Drin’s Basin Communities)</a:t>
            </a:r>
          </a:p>
          <a:p>
            <a:pPr marL="360363" lvl="1" algn="just"/>
            <a:endParaRPr lang="en-US" sz="1400" dirty="0">
              <a:solidFill>
                <a:srgbClr val="17365D"/>
              </a:solidFill>
              <a:latin typeface="Calibri" panose="020F0502020204030204" pitchFamily="34" charset="0"/>
              <a:ea typeface="Cambria" panose="02040503050406030204" pitchFamily="18" charset="0"/>
            </a:endParaRPr>
          </a:p>
        </p:txBody>
      </p:sp>
      <p:sp>
        <p:nvSpPr>
          <p:cNvPr id="3" name="Rettangolo 6">
            <a:extLst>
              <a:ext uri="{FF2B5EF4-FFF2-40B4-BE49-F238E27FC236}">
                <a16:creationId xmlns:a16="http://schemas.microsoft.com/office/drawing/2014/main" xmlns="" id="{CB904BED-3EC2-003F-9376-3DB2743685C1}"/>
              </a:ext>
            </a:extLst>
          </p:cNvPr>
          <p:cNvSpPr/>
          <p:nvPr/>
        </p:nvSpPr>
        <p:spPr>
          <a:xfrm>
            <a:off x="492731" y="713811"/>
            <a:ext cx="7595402" cy="830997"/>
          </a:xfrm>
          <a:prstGeom prst="rect">
            <a:avLst/>
          </a:prstGeom>
        </p:spPr>
        <p:txBody>
          <a:bodyPr wrap="square">
            <a:spAutoFit/>
          </a:bodyPr>
          <a:lstStyle/>
          <a:p>
            <a:pPr algn="ctr"/>
            <a:r>
              <a:rPr lang="en-US" sz="2400" b="1" dirty="0">
                <a:solidFill>
                  <a:schemeClr val="accent6">
                    <a:lumMod val="75000"/>
                  </a:schemeClr>
                </a:solidFill>
              </a:rPr>
              <a:t>Drin FRM Strategy</a:t>
            </a:r>
          </a:p>
          <a:p>
            <a:pPr algn="ctr"/>
            <a:r>
              <a:rPr lang="en-US" sz="2400" b="1" dirty="0">
                <a:solidFill>
                  <a:schemeClr val="accent6">
                    <a:lumMod val="75000"/>
                  </a:schemeClr>
                </a:solidFill>
              </a:rPr>
              <a:t>VISION &amp; MISSION</a:t>
            </a:r>
          </a:p>
        </p:txBody>
      </p:sp>
      <p:graphicFrame>
        <p:nvGraphicFramePr>
          <p:cNvPr id="10" name="Table 9">
            <a:extLst>
              <a:ext uri="{FF2B5EF4-FFF2-40B4-BE49-F238E27FC236}">
                <a16:creationId xmlns:a16="http://schemas.microsoft.com/office/drawing/2014/main" xmlns="" id="{9B7865E4-F97E-63AB-E150-273A396296BA}"/>
              </a:ext>
            </a:extLst>
          </p:cNvPr>
          <p:cNvGraphicFramePr>
            <a:graphicFrameLocks noGrp="1"/>
          </p:cNvGraphicFramePr>
          <p:nvPr/>
        </p:nvGraphicFramePr>
        <p:xfrm>
          <a:off x="251521" y="1691572"/>
          <a:ext cx="8712967" cy="3921736"/>
        </p:xfrm>
        <a:graphic>
          <a:graphicData uri="http://schemas.openxmlformats.org/drawingml/2006/table">
            <a:tbl>
              <a:tblPr firstRow="1" bandRow="1">
                <a:tableStyleId>{5C22544A-7EE6-4342-B048-85BDC9FD1C3A}</a:tableStyleId>
              </a:tblPr>
              <a:tblGrid>
                <a:gridCol w="1152127">
                  <a:extLst>
                    <a:ext uri="{9D8B030D-6E8A-4147-A177-3AD203B41FA5}">
                      <a16:colId xmlns:a16="http://schemas.microsoft.com/office/drawing/2014/main" xmlns="" val="1324169224"/>
                    </a:ext>
                  </a:extLst>
                </a:gridCol>
                <a:gridCol w="7560840">
                  <a:extLst>
                    <a:ext uri="{9D8B030D-6E8A-4147-A177-3AD203B41FA5}">
                      <a16:colId xmlns:a16="http://schemas.microsoft.com/office/drawing/2014/main" xmlns="" val="4057746538"/>
                    </a:ext>
                  </a:extLst>
                </a:gridCol>
              </a:tblGrid>
              <a:tr h="1778098">
                <a:tc rowSpan="2">
                  <a:txBody>
                    <a:bodyPr/>
                    <a:lstStyle/>
                    <a:p>
                      <a:pPr algn="ctr"/>
                      <a:r>
                        <a:rPr lang="en-US" sz="2000" dirty="0">
                          <a:solidFill>
                            <a:srgbClr val="FFFF00"/>
                          </a:solidFill>
                          <a:highlight>
                            <a:srgbClr val="4F81BD"/>
                          </a:highlight>
                        </a:rPr>
                        <a:t>VISION</a:t>
                      </a:r>
                    </a:p>
                  </a:txBody>
                  <a:tcPr anchor="ctr">
                    <a:solidFill>
                      <a:srgbClr val="4F81BD"/>
                    </a:solidFill>
                  </a:tcPr>
                </a:tc>
                <a:tc>
                  <a:txBody>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lang="en-US" sz="2000" b="1" dirty="0">
                          <a:solidFill>
                            <a:schemeClr val="tx2">
                              <a:lumMod val="75000"/>
                            </a:schemeClr>
                          </a:solidFill>
                          <a:latin typeface="Calibri" panose="020F0502020204030204" pitchFamily="34" charset="0"/>
                          <a:ea typeface="Cambria" panose="02040503050406030204" pitchFamily="18" charset="0"/>
                        </a:rPr>
                        <a:t>Long/Medium Term </a:t>
                      </a:r>
                      <a:r>
                        <a:rPr lang="en-US" sz="2000" dirty="0">
                          <a:solidFill>
                            <a:schemeClr val="tx2">
                              <a:lumMod val="75000"/>
                            </a:schemeClr>
                          </a:solidFill>
                          <a:latin typeface="Calibri" panose="020F0502020204030204" pitchFamily="34" charset="0"/>
                          <a:ea typeface="Cambria" panose="02040503050406030204" pitchFamily="18" charset="0"/>
                        </a:rPr>
                        <a:t>(2025 - 2043): </a:t>
                      </a:r>
                      <a:r>
                        <a:rPr lang="en-US" sz="2000" b="0" dirty="0">
                          <a:solidFill>
                            <a:schemeClr val="tx2">
                              <a:lumMod val="75000"/>
                            </a:schemeClr>
                          </a:solidFill>
                          <a:latin typeface="Calibri" panose="020F0502020204030204" pitchFamily="34" charset="0"/>
                          <a:ea typeface="Cambria" panose="02040503050406030204" pitchFamily="18" charset="0"/>
                        </a:rPr>
                        <a:t>Reaffirms </a:t>
                      </a:r>
                      <a:r>
                        <a:rPr lang="en-US" sz="2000" b="1" dirty="0">
                          <a:solidFill>
                            <a:schemeClr val="tx2">
                              <a:lumMod val="75000"/>
                            </a:schemeClr>
                          </a:solidFill>
                          <a:latin typeface="Calibri" panose="020F0502020204030204" pitchFamily="34" charset="0"/>
                          <a:ea typeface="Cambria" panose="02040503050406030204" pitchFamily="18" charset="0"/>
                        </a:rPr>
                        <a:t>Shared Vision of MoU (2011)</a:t>
                      </a:r>
                      <a:r>
                        <a:rPr lang="en-US" sz="2000" b="0" dirty="0">
                          <a:solidFill>
                            <a:schemeClr val="tx2">
                              <a:lumMod val="75000"/>
                            </a:schemeClr>
                          </a:solidFill>
                          <a:latin typeface="Calibri" panose="020F0502020204030204" pitchFamily="34" charset="0"/>
                          <a:ea typeface="Cambria" panose="02040503050406030204" pitchFamily="18" charset="0"/>
                        </a:rPr>
                        <a:t>. </a:t>
                      </a:r>
                      <a:r>
                        <a:rPr lang="en-US" sz="2000" b="0" i="1" dirty="0">
                          <a:solidFill>
                            <a:schemeClr val="tx2">
                              <a:lumMod val="75000"/>
                            </a:schemeClr>
                          </a:solidFill>
                          <a:latin typeface="Calibri" panose="020F0502020204030204" pitchFamily="34" charset="0"/>
                          <a:ea typeface="Cambria" panose="02040503050406030204" pitchFamily="18" charset="0"/>
                        </a:rPr>
                        <a:t>“Coordinated Integrated Management of the Shared Water Resources as a Means to ………… Promote </a:t>
                      </a:r>
                      <a:r>
                        <a:rPr lang="en-US" sz="2000" b="0" i="1" u="sng" dirty="0">
                          <a:solidFill>
                            <a:schemeClr val="tx2">
                              <a:lumMod val="75000"/>
                            </a:schemeClr>
                          </a:solidFill>
                          <a:latin typeface="Calibri" panose="020F0502020204030204" pitchFamily="34" charset="0"/>
                          <a:ea typeface="Cambria" panose="02040503050406030204" pitchFamily="18" charset="0"/>
                        </a:rPr>
                        <a:t>Sustainable Development</a:t>
                      </a:r>
                      <a:r>
                        <a:rPr lang="en-US" sz="2000" b="0" i="1" dirty="0">
                          <a:solidFill>
                            <a:schemeClr val="tx2">
                              <a:lumMod val="75000"/>
                            </a:schemeClr>
                          </a:solidFill>
                          <a:latin typeface="Calibri" panose="020F0502020204030204" pitchFamily="34" charset="0"/>
                          <a:ea typeface="Cambria" panose="02040503050406030204" pitchFamily="18" charset="0"/>
                        </a:rPr>
                        <a:t> across the Drin Basin”</a:t>
                      </a:r>
                    </a:p>
                  </a:txBody>
                  <a:tcPr anchor="ctr">
                    <a:solidFill>
                      <a:schemeClr val="accent1">
                        <a:lumMod val="20000"/>
                        <a:lumOff val="80000"/>
                      </a:schemeClr>
                    </a:solidFill>
                  </a:tcPr>
                </a:tc>
                <a:extLst>
                  <a:ext uri="{0D108BD9-81ED-4DB2-BD59-A6C34878D82A}">
                    <a16:rowId xmlns:a16="http://schemas.microsoft.com/office/drawing/2014/main" xmlns="" val="4086449278"/>
                  </a:ext>
                </a:extLst>
              </a:tr>
              <a:tr h="1183466">
                <a:tc vMerge="1">
                  <a:txBody>
                    <a:bodyPr/>
                    <a:lstStyle/>
                    <a:p>
                      <a:pPr algn="ctr"/>
                      <a:endParaRPr lang="en-US" dirty="0"/>
                    </a:p>
                  </a:txBody>
                  <a:tcPr anchor="ctr"/>
                </a:tc>
                <a:tc>
                  <a: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US" sz="2000" b="1" dirty="0">
                          <a:solidFill>
                            <a:srgbClr val="17365D"/>
                          </a:solidFill>
                          <a:latin typeface="Calibri" panose="020F0502020204030204" pitchFamily="34" charset="0"/>
                          <a:ea typeface="Cambria" panose="02040503050406030204" pitchFamily="18" charset="0"/>
                        </a:rPr>
                        <a:t>Short-Term </a:t>
                      </a:r>
                      <a:r>
                        <a:rPr lang="en-US" sz="2000" b="1" dirty="0">
                          <a:solidFill>
                            <a:schemeClr val="accent6">
                              <a:lumMod val="75000"/>
                            </a:schemeClr>
                          </a:solidFill>
                          <a:latin typeface="Calibri" panose="020F0502020204030204" pitchFamily="34" charset="0"/>
                          <a:ea typeface="Cambria" panose="02040503050406030204" pitchFamily="18" charset="0"/>
                        </a:rPr>
                        <a:t>(2025 - 2031)</a:t>
                      </a:r>
                      <a:r>
                        <a:rPr lang="en-US" sz="2000" b="1" dirty="0">
                          <a:solidFill>
                            <a:srgbClr val="17365D"/>
                          </a:solidFill>
                          <a:latin typeface="Calibri" panose="020F0502020204030204" pitchFamily="34" charset="0"/>
                          <a:ea typeface="Cambria" panose="02040503050406030204" pitchFamily="18" charset="0"/>
                        </a:rPr>
                        <a:t>:  </a:t>
                      </a:r>
                      <a:r>
                        <a:rPr lang="en-US" sz="2000" u="none" kern="1200" dirty="0">
                          <a:solidFill>
                            <a:srgbClr val="17365D"/>
                          </a:solidFill>
                          <a:latin typeface="Calibri" panose="020F0502020204030204" pitchFamily="34" charset="0"/>
                          <a:ea typeface="Cambria" panose="02040503050406030204" pitchFamily="18" charset="0"/>
                          <a:cs typeface="+mn-cs"/>
                        </a:rPr>
                        <a:t>Make the Drin Basin’s </a:t>
                      </a:r>
                      <a:r>
                        <a:rPr lang="en-US" sz="2000" u="sng" kern="1200" dirty="0">
                          <a:solidFill>
                            <a:srgbClr val="17365D"/>
                          </a:solidFill>
                          <a:latin typeface="Calibri" panose="020F0502020204030204" pitchFamily="34" charset="0"/>
                          <a:ea typeface="Cambria" panose="02040503050406030204" pitchFamily="18" charset="0"/>
                          <a:cs typeface="+mn-cs"/>
                        </a:rPr>
                        <a:t>Communities Resilient </a:t>
                      </a:r>
                      <a:r>
                        <a:rPr lang="en-US" sz="2000" u="none" kern="1200" dirty="0">
                          <a:solidFill>
                            <a:srgbClr val="17365D"/>
                          </a:solidFill>
                          <a:latin typeface="Calibri" panose="020F0502020204030204" pitchFamily="34" charset="0"/>
                          <a:ea typeface="Cambria" panose="02040503050406030204" pitchFamily="18" charset="0"/>
                          <a:cs typeface="+mn-cs"/>
                        </a:rPr>
                        <a:t>and able to </a:t>
                      </a:r>
                      <a:r>
                        <a:rPr lang="en-US" sz="2000" b="1" u="none" kern="1200" dirty="0">
                          <a:solidFill>
                            <a:srgbClr val="17365D"/>
                          </a:solidFill>
                          <a:latin typeface="Calibri" panose="020F0502020204030204" pitchFamily="34" charset="0"/>
                          <a:ea typeface="Cambria" panose="02040503050406030204" pitchFamily="18" charset="0"/>
                          <a:cs typeface="+mn-cs"/>
                        </a:rPr>
                        <a:t>Adapt</a:t>
                      </a:r>
                      <a:r>
                        <a:rPr lang="en-US" sz="2000" u="none" kern="1200" dirty="0">
                          <a:solidFill>
                            <a:srgbClr val="17365D"/>
                          </a:solidFill>
                          <a:latin typeface="Calibri" panose="020F0502020204030204" pitchFamily="34" charset="0"/>
                          <a:ea typeface="Cambria" panose="02040503050406030204" pitchFamily="18" charset="0"/>
                          <a:cs typeface="+mn-cs"/>
                        </a:rPr>
                        <a:t> to Climate Change Challenges </a:t>
                      </a:r>
                      <a:endParaRPr lang="en-US" sz="2000" b="0" dirty="0">
                        <a:solidFill>
                          <a:schemeClr val="tx1"/>
                        </a:solidFill>
                        <a:latin typeface="Calibri" panose="020F0502020204030204" pitchFamily="34" charset="0"/>
                        <a:ea typeface="Cambria" panose="02040503050406030204" pitchFamily="18" charset="0"/>
                      </a:endParaRPr>
                    </a:p>
                  </a:txBody>
                  <a:tcPr anchor="ctr"/>
                </a:tc>
                <a:extLst>
                  <a:ext uri="{0D108BD9-81ED-4DB2-BD59-A6C34878D82A}">
                    <a16:rowId xmlns:a16="http://schemas.microsoft.com/office/drawing/2014/main" xmlns="" val="3065198927"/>
                  </a:ext>
                </a:extLst>
              </a:tr>
              <a:tr h="960172">
                <a:tc>
                  <a:txBody>
                    <a:bodyPr/>
                    <a:lstStyle/>
                    <a:p>
                      <a:pPr algn="ctr"/>
                      <a:r>
                        <a:rPr lang="en-US" sz="2000" b="1" dirty="0">
                          <a:solidFill>
                            <a:srgbClr val="FFFF00"/>
                          </a:solidFill>
                          <a:highlight>
                            <a:srgbClr val="4F81BD"/>
                          </a:highlight>
                        </a:rPr>
                        <a:t>MISSION</a:t>
                      </a:r>
                    </a:p>
                  </a:txBody>
                  <a:tcPr anchor="ctr">
                    <a:solidFill>
                      <a:srgbClr val="4F81BD"/>
                    </a:solidFill>
                  </a:tcPr>
                </a:tc>
                <a:tc>
                  <a:txBody>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2000" u="none" kern="1200" dirty="0">
                          <a:solidFill>
                            <a:srgbClr val="17365D"/>
                          </a:solidFill>
                          <a:latin typeface="Calibri" panose="020F0502020204030204" pitchFamily="34" charset="0"/>
                          <a:ea typeface="Cambria" panose="02040503050406030204" pitchFamily="18" charset="0"/>
                          <a:cs typeface="+mn-cs"/>
                        </a:rPr>
                        <a:t>Drin’s Basin </a:t>
                      </a:r>
                      <a:r>
                        <a:rPr lang="en-US" sz="2000" u="sng" kern="1200" dirty="0">
                          <a:solidFill>
                            <a:srgbClr val="17365D"/>
                          </a:solidFill>
                          <a:latin typeface="Calibri" panose="020F0502020204030204" pitchFamily="34" charset="0"/>
                          <a:ea typeface="Cambria" panose="02040503050406030204" pitchFamily="18" charset="0"/>
                          <a:cs typeface="+mn-cs"/>
                        </a:rPr>
                        <a:t>Communities</a:t>
                      </a:r>
                      <a:r>
                        <a:rPr lang="en-US" sz="2000" u="none" kern="1200" dirty="0">
                          <a:solidFill>
                            <a:srgbClr val="17365D"/>
                          </a:solidFill>
                          <a:latin typeface="Calibri" panose="020F0502020204030204" pitchFamily="34" charset="0"/>
                          <a:ea typeface="Cambria" panose="02040503050406030204" pitchFamily="18" charset="0"/>
                          <a:cs typeface="+mn-cs"/>
                        </a:rPr>
                        <a:t> are Prepared to Cope against extreme Hydro-Climatic events  (100 Years Return Period)</a:t>
                      </a:r>
                    </a:p>
                  </a:txBody>
                  <a:tcPr anchor="ctr">
                    <a:solidFill>
                      <a:schemeClr val="accent1">
                        <a:lumMod val="20000"/>
                        <a:lumOff val="80000"/>
                      </a:schemeClr>
                    </a:solidFill>
                  </a:tcPr>
                </a:tc>
                <a:extLst>
                  <a:ext uri="{0D108BD9-81ED-4DB2-BD59-A6C34878D82A}">
                    <a16:rowId xmlns:a16="http://schemas.microsoft.com/office/drawing/2014/main" xmlns="" val="2700186567"/>
                  </a:ext>
                </a:extLst>
              </a:tr>
            </a:tbl>
          </a:graphicData>
        </a:graphic>
      </p:graphicFrame>
    </p:spTree>
    <p:extLst>
      <p:ext uri="{BB962C8B-B14F-4D97-AF65-F5344CB8AC3E}">
        <p14:creationId xmlns:p14="http://schemas.microsoft.com/office/powerpoint/2010/main" val="407447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4624"/>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graphicFrame>
        <p:nvGraphicFramePr>
          <p:cNvPr id="3" name="Diagram 2">
            <a:extLst>
              <a:ext uri="{FF2B5EF4-FFF2-40B4-BE49-F238E27FC236}">
                <a16:creationId xmlns:a16="http://schemas.microsoft.com/office/drawing/2014/main" xmlns="" id="{90325AE8-E639-7322-0BDB-DBC5E8357D41}"/>
              </a:ext>
            </a:extLst>
          </p:cNvPr>
          <p:cNvGraphicFramePr/>
          <p:nvPr/>
        </p:nvGraphicFramePr>
        <p:xfrm>
          <a:off x="510936" y="2488983"/>
          <a:ext cx="8122127" cy="41083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Rettangolo 6">
            <a:extLst>
              <a:ext uri="{FF2B5EF4-FFF2-40B4-BE49-F238E27FC236}">
                <a16:creationId xmlns:a16="http://schemas.microsoft.com/office/drawing/2014/main" xmlns="" id="{FEA3CA01-E30E-C60B-E8A6-5D584FDCD2DE}"/>
              </a:ext>
            </a:extLst>
          </p:cNvPr>
          <p:cNvSpPr/>
          <p:nvPr/>
        </p:nvSpPr>
        <p:spPr>
          <a:xfrm>
            <a:off x="313806" y="513756"/>
            <a:ext cx="8432626" cy="523220"/>
          </a:xfrm>
          <a:prstGeom prst="rect">
            <a:avLst/>
          </a:prstGeom>
        </p:spPr>
        <p:txBody>
          <a:bodyPr wrap="square">
            <a:spAutoFit/>
          </a:bodyPr>
          <a:lstStyle/>
          <a:p>
            <a:pPr algn="ctr"/>
            <a:r>
              <a:rPr lang="en-US" sz="2800" b="1" dirty="0">
                <a:solidFill>
                  <a:schemeClr val="accent6">
                    <a:lumMod val="75000"/>
                  </a:schemeClr>
                </a:solidFill>
              </a:rPr>
              <a:t>Drin FRM Strategy</a:t>
            </a:r>
          </a:p>
        </p:txBody>
      </p:sp>
      <p:sp>
        <p:nvSpPr>
          <p:cNvPr id="7" name="TextBox 6">
            <a:extLst>
              <a:ext uri="{FF2B5EF4-FFF2-40B4-BE49-F238E27FC236}">
                <a16:creationId xmlns:a16="http://schemas.microsoft.com/office/drawing/2014/main" xmlns="" id="{904F20BD-1532-628B-8EF9-9FBAD9E00131}"/>
              </a:ext>
            </a:extLst>
          </p:cNvPr>
          <p:cNvSpPr txBox="1"/>
          <p:nvPr/>
        </p:nvSpPr>
        <p:spPr>
          <a:xfrm>
            <a:off x="202299" y="1012083"/>
            <a:ext cx="8330141" cy="1015663"/>
          </a:xfrm>
          <a:prstGeom prst="rect">
            <a:avLst/>
          </a:prstGeom>
          <a:noFill/>
        </p:spPr>
        <p:txBody>
          <a:bodyPr wrap="square">
            <a:spAutoFit/>
          </a:bodyPr>
          <a:lstStyle/>
          <a:p>
            <a:pPr algn="ctr"/>
            <a:r>
              <a:rPr lang="en-US" sz="2000" dirty="0">
                <a:solidFill>
                  <a:srgbClr val="17365D"/>
                </a:solidFill>
                <a:latin typeface="Calibri" panose="020F0502020204030204" pitchFamily="34" charset="0"/>
                <a:ea typeface="Cambria" panose="02040503050406030204" pitchFamily="18" charset="0"/>
              </a:rPr>
              <a:t>The </a:t>
            </a:r>
            <a:r>
              <a:rPr lang="en-US" sz="2000" b="1" dirty="0">
                <a:solidFill>
                  <a:srgbClr val="17365D"/>
                </a:solidFill>
                <a:latin typeface="Calibri" panose="020F0502020204030204" pitchFamily="34" charset="0"/>
                <a:ea typeface="Cambria" panose="02040503050406030204" pitchFamily="18" charset="0"/>
              </a:rPr>
              <a:t>VISION</a:t>
            </a:r>
            <a:r>
              <a:rPr lang="en-US" sz="2000" dirty="0">
                <a:solidFill>
                  <a:srgbClr val="17365D"/>
                </a:solidFill>
                <a:latin typeface="Calibri" panose="020F0502020204030204" pitchFamily="34" charset="0"/>
                <a:ea typeface="Cambria" panose="02040503050406030204" pitchFamily="18" charset="0"/>
              </a:rPr>
              <a:t> &amp; </a:t>
            </a:r>
            <a:r>
              <a:rPr lang="en-US" sz="2000" b="1" dirty="0">
                <a:solidFill>
                  <a:srgbClr val="17365D"/>
                </a:solidFill>
                <a:latin typeface="Calibri" panose="020F0502020204030204" pitchFamily="34" charset="0"/>
                <a:ea typeface="Cambria" panose="02040503050406030204" pitchFamily="18" charset="0"/>
              </a:rPr>
              <a:t>MISSION</a:t>
            </a:r>
            <a:r>
              <a:rPr lang="en-US" sz="2000" dirty="0">
                <a:solidFill>
                  <a:srgbClr val="17365D"/>
                </a:solidFill>
                <a:latin typeface="Calibri" panose="020F0502020204030204" pitchFamily="34" charset="0"/>
                <a:ea typeface="Cambria" panose="02040503050406030204" pitchFamily="18" charset="0"/>
              </a:rPr>
              <a:t> are underpinned by Axis of Action / Strategic Goals, Strategic Objectives, Specific Objectives, Sub-Objectives, and Outcomes</a:t>
            </a:r>
          </a:p>
          <a:p>
            <a:pPr algn="ctr">
              <a:spcAft>
                <a:spcPts val="600"/>
              </a:spcAft>
            </a:pPr>
            <a:r>
              <a:rPr lang="en-US" sz="2000" b="1" dirty="0">
                <a:solidFill>
                  <a:schemeClr val="accent6">
                    <a:lumMod val="75000"/>
                  </a:schemeClr>
                </a:solidFill>
              </a:rPr>
              <a:t>Selected to be Feasible Technically &amp; Financial (in the Short Term 6Y)</a:t>
            </a:r>
            <a:endParaRPr lang="en-US" sz="2000" dirty="0"/>
          </a:p>
        </p:txBody>
      </p:sp>
      <p:sp>
        <p:nvSpPr>
          <p:cNvPr id="10" name="Rectangle: Rounded Corners 9">
            <a:extLst>
              <a:ext uri="{FF2B5EF4-FFF2-40B4-BE49-F238E27FC236}">
                <a16:creationId xmlns:a16="http://schemas.microsoft.com/office/drawing/2014/main" xmlns="" id="{29766F30-A9A7-63EF-2360-70E2078B7689}"/>
              </a:ext>
            </a:extLst>
          </p:cNvPr>
          <p:cNvSpPr/>
          <p:nvPr/>
        </p:nvSpPr>
        <p:spPr>
          <a:xfrm>
            <a:off x="510936" y="2054185"/>
            <a:ext cx="1795543" cy="43204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75000"/>
                  </a:schemeClr>
                </a:solidFill>
              </a:rPr>
              <a:t>Axis of Action</a:t>
            </a:r>
          </a:p>
        </p:txBody>
      </p:sp>
      <p:sp>
        <p:nvSpPr>
          <p:cNvPr id="11" name="Rectangle: Rounded Corners 10">
            <a:extLst>
              <a:ext uri="{FF2B5EF4-FFF2-40B4-BE49-F238E27FC236}">
                <a16:creationId xmlns:a16="http://schemas.microsoft.com/office/drawing/2014/main" xmlns="" id="{B888C9A9-03EF-0BCC-44E3-590FE3610A0E}"/>
              </a:ext>
            </a:extLst>
          </p:cNvPr>
          <p:cNvSpPr/>
          <p:nvPr/>
        </p:nvSpPr>
        <p:spPr>
          <a:xfrm>
            <a:off x="2483768" y="2056935"/>
            <a:ext cx="5832648" cy="43204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75000"/>
                  </a:schemeClr>
                </a:solidFill>
              </a:rPr>
              <a:t>STRATEGIC GOALS</a:t>
            </a:r>
          </a:p>
        </p:txBody>
      </p:sp>
    </p:spTree>
    <p:extLst>
      <p:ext uri="{BB962C8B-B14F-4D97-AF65-F5344CB8AC3E}">
        <p14:creationId xmlns:p14="http://schemas.microsoft.com/office/powerpoint/2010/main" val="1864699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4624"/>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3" name="Rettangolo 6">
            <a:extLst>
              <a:ext uri="{FF2B5EF4-FFF2-40B4-BE49-F238E27FC236}">
                <a16:creationId xmlns:a16="http://schemas.microsoft.com/office/drawing/2014/main" xmlns="" id="{CB904BED-3EC2-003F-9376-3DB2743685C1}"/>
              </a:ext>
            </a:extLst>
          </p:cNvPr>
          <p:cNvSpPr/>
          <p:nvPr/>
        </p:nvSpPr>
        <p:spPr>
          <a:xfrm>
            <a:off x="611560" y="447242"/>
            <a:ext cx="7595402" cy="461665"/>
          </a:xfrm>
          <a:prstGeom prst="rect">
            <a:avLst/>
          </a:prstGeom>
        </p:spPr>
        <p:txBody>
          <a:bodyPr wrap="square">
            <a:spAutoFit/>
          </a:bodyPr>
          <a:lstStyle/>
          <a:p>
            <a:pPr algn="ctr"/>
            <a:r>
              <a:rPr lang="en-US" sz="2400" b="1" dirty="0">
                <a:solidFill>
                  <a:schemeClr val="accent6">
                    <a:lumMod val="75000"/>
                  </a:schemeClr>
                </a:solidFill>
              </a:rPr>
              <a:t>Axis of Action I:  STRATEGIC GOALS &amp; OBJECTIVES</a:t>
            </a:r>
          </a:p>
        </p:txBody>
      </p:sp>
      <p:graphicFrame>
        <p:nvGraphicFramePr>
          <p:cNvPr id="7" name="Table 6">
            <a:extLst>
              <a:ext uri="{FF2B5EF4-FFF2-40B4-BE49-F238E27FC236}">
                <a16:creationId xmlns:a16="http://schemas.microsoft.com/office/drawing/2014/main" xmlns="" id="{69CD9B22-6FD9-9065-C04D-C340C139AE1C}"/>
              </a:ext>
            </a:extLst>
          </p:cNvPr>
          <p:cNvGraphicFramePr>
            <a:graphicFrameLocks noGrp="1"/>
          </p:cNvGraphicFramePr>
          <p:nvPr/>
        </p:nvGraphicFramePr>
        <p:xfrm>
          <a:off x="323528" y="1390040"/>
          <a:ext cx="8496944" cy="4703256"/>
        </p:xfrm>
        <a:graphic>
          <a:graphicData uri="http://schemas.openxmlformats.org/drawingml/2006/table">
            <a:tbl>
              <a:tblPr firstRow="1" bandRow="1">
                <a:tableStyleId>{5C22544A-7EE6-4342-B048-85BDC9FD1C3A}</a:tableStyleId>
              </a:tblPr>
              <a:tblGrid>
                <a:gridCol w="8496944">
                  <a:extLst>
                    <a:ext uri="{9D8B030D-6E8A-4147-A177-3AD203B41FA5}">
                      <a16:colId xmlns:a16="http://schemas.microsoft.com/office/drawing/2014/main" xmlns="" val="2929271352"/>
                    </a:ext>
                  </a:extLst>
                </a:gridCol>
              </a:tblGrid>
              <a:tr h="1173302">
                <a:tc>
                  <a:txBody>
                    <a:bodyPr/>
                    <a:lstStyle/>
                    <a:p>
                      <a:pPr marL="360363" lvl="1" indent="-274638" algn="ctr">
                        <a:spcAft>
                          <a:spcPts val="600"/>
                        </a:spcAft>
                        <a:buFont typeface="+mj-lt"/>
                        <a:buNone/>
                      </a:pPr>
                      <a:r>
                        <a:rPr lang="en-US" b="1" dirty="0">
                          <a:solidFill>
                            <a:schemeClr val="bg1"/>
                          </a:solidFill>
                          <a:latin typeface="Calibri" panose="020F0502020204030204" pitchFamily="34" charset="0"/>
                          <a:ea typeface="Cambria" panose="02040503050406030204" pitchFamily="18" charset="0"/>
                        </a:rPr>
                        <a:t>SG I: ENSURE FLOOD RISK AWARENESS, PREPAREDNESS &amp; GOOD GOVERNANCE</a:t>
                      </a:r>
                    </a:p>
                    <a:p>
                      <a:pPr marL="360363" lvl="1" indent="-274638" algn="ctr">
                        <a:spcAft>
                          <a:spcPts val="600"/>
                        </a:spcAft>
                        <a:buFont typeface="+mj-lt"/>
                        <a:buNone/>
                      </a:pPr>
                      <a:r>
                        <a:rPr lang="en-US" b="0" dirty="0">
                          <a:solidFill>
                            <a:schemeClr val="bg1"/>
                          </a:solidFill>
                          <a:latin typeface="Calibri" panose="020F0502020204030204" pitchFamily="34" charset="0"/>
                          <a:ea typeface="Cambria" panose="02040503050406030204" pitchFamily="18" charset="0"/>
                        </a:rPr>
                        <a:t>SO I: Improving the transboundary Drin Flood Forecasting and Early Warning System to ensure timely and accurate alerts by 2031</a:t>
                      </a:r>
                    </a:p>
                    <a:p>
                      <a:pPr marL="85725" lvl="1" indent="0" algn="just">
                        <a:spcAft>
                          <a:spcPts val="1800"/>
                        </a:spcAft>
                        <a:buFont typeface="+mj-lt"/>
                        <a:buNone/>
                      </a:pPr>
                      <a:endParaRPr lang="en-US" sz="600" b="0" dirty="0">
                        <a:solidFill>
                          <a:schemeClr val="bg1"/>
                        </a:solidFill>
                        <a:latin typeface="Calibri" panose="020F0502020204030204" pitchFamily="34" charset="0"/>
                        <a:ea typeface="Cambria" panose="02040503050406030204" pitchFamily="18" charset="0"/>
                      </a:endParaRPr>
                    </a:p>
                  </a:txBody>
                  <a:tcPr anchor="ctr"/>
                </a:tc>
                <a:extLst>
                  <a:ext uri="{0D108BD9-81ED-4DB2-BD59-A6C34878D82A}">
                    <a16:rowId xmlns:a16="http://schemas.microsoft.com/office/drawing/2014/main" xmlns="" val="740608937"/>
                  </a:ext>
                </a:extLst>
              </a:tr>
              <a:tr h="3529954">
                <a:tc>
                  <a:txBody>
                    <a:bodyPr/>
                    <a:lstStyle/>
                    <a:p>
                      <a:pPr marL="285750" lvl="0" indent="-285750">
                        <a:spcAft>
                          <a:spcPts val="1200"/>
                        </a:spcAft>
                        <a:buFont typeface="Arial" panose="020B0604020202020204" pitchFamily="34" charset="0"/>
                        <a:buChar char="•"/>
                      </a:pPr>
                      <a:r>
                        <a:rPr lang="en-US" sz="1800" b="1" kern="1200" dirty="0">
                          <a:solidFill>
                            <a:schemeClr val="dk1"/>
                          </a:solidFill>
                          <a:effectLst/>
                          <a:latin typeface="+mn-lt"/>
                          <a:ea typeface="+mn-ea"/>
                          <a:cs typeface="+mn-cs"/>
                        </a:rPr>
                        <a:t>Objective 1:</a:t>
                      </a:r>
                      <a:r>
                        <a:rPr lang="en-US" sz="1800" kern="1200" dirty="0">
                          <a:solidFill>
                            <a:schemeClr val="dk1"/>
                          </a:solidFill>
                          <a:effectLst/>
                          <a:latin typeface="+mn-lt"/>
                          <a:ea typeface="+mn-ea"/>
                          <a:cs typeface="+mn-cs"/>
                        </a:rPr>
                        <a:t> Strengthen the Drin/</a:t>
                      </a:r>
                      <a:r>
                        <a:rPr lang="en-US" sz="1800" kern="1200" dirty="0" err="1">
                          <a:solidFill>
                            <a:schemeClr val="dk1"/>
                          </a:solidFill>
                          <a:effectLst/>
                          <a:latin typeface="+mn-lt"/>
                          <a:ea typeface="+mn-ea"/>
                          <a:cs typeface="+mn-cs"/>
                        </a:rPr>
                        <a:t>Drim</a:t>
                      </a:r>
                      <a:r>
                        <a:rPr lang="en-US" sz="1800" kern="1200" dirty="0">
                          <a:solidFill>
                            <a:schemeClr val="dk1"/>
                          </a:solidFill>
                          <a:effectLst/>
                          <a:latin typeface="+mn-lt"/>
                          <a:ea typeface="+mn-ea"/>
                          <a:cs typeface="+mn-cs"/>
                        </a:rPr>
                        <a:t>-Buna/Bojana Basin FFS - Flow &amp; Flood Forecasting System supplied by the German cooperation (GIZ) to all riparian countries (ALB, MNE, KOS, NMK) by 2031.</a:t>
                      </a:r>
                      <a:endParaRPr lang="it-IT" sz="1800" kern="1200" dirty="0">
                        <a:solidFill>
                          <a:schemeClr val="dk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 </a:t>
                      </a:r>
                      <a:r>
                        <a:rPr lang="en-US" sz="1800" b="1" kern="1200" dirty="0">
                          <a:solidFill>
                            <a:schemeClr val="dk1"/>
                          </a:solidFill>
                          <a:effectLst/>
                          <a:latin typeface="+mn-lt"/>
                          <a:ea typeface="+mn-ea"/>
                          <a:cs typeface="+mn-cs"/>
                        </a:rPr>
                        <a:t>Objective 2:</a:t>
                      </a:r>
                      <a:r>
                        <a:rPr lang="en-US" sz="1800" kern="1200" dirty="0">
                          <a:solidFill>
                            <a:schemeClr val="dk1"/>
                          </a:solidFill>
                          <a:effectLst/>
                          <a:latin typeface="+mn-lt"/>
                          <a:ea typeface="+mn-ea"/>
                          <a:cs typeface="+mn-cs"/>
                        </a:rPr>
                        <a:t> Establish an operational mechanism among the riparian hydro-power companies for planned and coordinated regulation of the spillway discharges to minimize the downstream risk of flooding by 2031.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800" b="1" kern="1200" dirty="0">
                          <a:solidFill>
                            <a:schemeClr val="dk1"/>
                          </a:solidFill>
                          <a:effectLst/>
                          <a:latin typeface="+mn-lt"/>
                          <a:ea typeface="+mn-ea"/>
                          <a:cs typeface="+mn-cs"/>
                        </a:rPr>
                        <a:t>Objective 3:</a:t>
                      </a:r>
                      <a:r>
                        <a:rPr lang="en-US" sz="1800" kern="1200" dirty="0">
                          <a:solidFill>
                            <a:schemeClr val="dk1"/>
                          </a:solidFill>
                          <a:effectLst/>
                          <a:latin typeface="+mn-lt"/>
                          <a:ea typeface="+mn-ea"/>
                          <a:cs typeface="+mn-cs"/>
                        </a:rPr>
                        <a:t> Promote a greater Municipal integrated urban planning &amp; land-use management to avoid the construction of new settlements, commercial, and industrial activities within high-risk flood areas by 2031. </a:t>
                      </a:r>
                    </a:p>
                  </a:txBody>
                  <a:tcPr anchor="ctr"/>
                </a:tc>
                <a:extLst>
                  <a:ext uri="{0D108BD9-81ED-4DB2-BD59-A6C34878D82A}">
                    <a16:rowId xmlns:a16="http://schemas.microsoft.com/office/drawing/2014/main" xmlns="" val="1179400139"/>
                  </a:ext>
                </a:extLst>
              </a:tr>
            </a:tbl>
          </a:graphicData>
        </a:graphic>
      </p:graphicFrame>
      <p:sp>
        <p:nvSpPr>
          <p:cNvPr id="11" name="TextBox 10">
            <a:extLst>
              <a:ext uri="{FF2B5EF4-FFF2-40B4-BE49-F238E27FC236}">
                <a16:creationId xmlns:a16="http://schemas.microsoft.com/office/drawing/2014/main" xmlns="" id="{2E6CEA71-53C1-C37E-C6F8-61B50B2B4F22}"/>
              </a:ext>
            </a:extLst>
          </p:cNvPr>
          <p:cNvSpPr txBox="1"/>
          <p:nvPr/>
        </p:nvSpPr>
        <p:spPr>
          <a:xfrm>
            <a:off x="296272" y="893810"/>
            <a:ext cx="8496944" cy="369332"/>
          </a:xfrm>
          <a:prstGeom prst="rect">
            <a:avLst/>
          </a:prstGeom>
          <a:noFill/>
        </p:spPr>
        <p:txBody>
          <a:bodyPr wrap="square">
            <a:spAutoFit/>
          </a:bodyPr>
          <a:lstStyle/>
          <a:p>
            <a:pPr marL="360363" lvl="1" algn="just">
              <a:spcBef>
                <a:spcPts val="600"/>
              </a:spcBef>
              <a:spcAft>
                <a:spcPts val="600"/>
              </a:spcAft>
            </a:pPr>
            <a:r>
              <a:rPr lang="en-US" sz="1800" dirty="0">
                <a:solidFill>
                  <a:srgbClr val="17365D"/>
                </a:solidFill>
                <a:latin typeface="Calibri" panose="020F0502020204030204" pitchFamily="34" charset="0"/>
                <a:ea typeface="Cambria" panose="02040503050406030204" pitchFamily="18" charset="0"/>
              </a:rPr>
              <a:t>Each Strategic Goal is underpinned by a set of Objectives and Specific Objectives</a:t>
            </a:r>
          </a:p>
        </p:txBody>
      </p:sp>
    </p:spTree>
    <p:extLst>
      <p:ext uri="{BB962C8B-B14F-4D97-AF65-F5344CB8AC3E}">
        <p14:creationId xmlns:p14="http://schemas.microsoft.com/office/powerpoint/2010/main" val="3085664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4624"/>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graphicFrame>
        <p:nvGraphicFramePr>
          <p:cNvPr id="7" name="Table 6">
            <a:extLst>
              <a:ext uri="{FF2B5EF4-FFF2-40B4-BE49-F238E27FC236}">
                <a16:creationId xmlns:a16="http://schemas.microsoft.com/office/drawing/2014/main" xmlns="" id="{69CD9B22-6FD9-9065-C04D-C340C139AE1C}"/>
              </a:ext>
            </a:extLst>
          </p:cNvPr>
          <p:cNvGraphicFramePr>
            <a:graphicFrameLocks noGrp="1"/>
          </p:cNvGraphicFramePr>
          <p:nvPr/>
        </p:nvGraphicFramePr>
        <p:xfrm>
          <a:off x="323528" y="1390041"/>
          <a:ext cx="8496944" cy="4076893"/>
        </p:xfrm>
        <a:graphic>
          <a:graphicData uri="http://schemas.openxmlformats.org/drawingml/2006/table">
            <a:tbl>
              <a:tblPr firstRow="1" bandRow="1">
                <a:tableStyleId>{5C22544A-7EE6-4342-B048-85BDC9FD1C3A}</a:tableStyleId>
              </a:tblPr>
              <a:tblGrid>
                <a:gridCol w="8496944">
                  <a:extLst>
                    <a:ext uri="{9D8B030D-6E8A-4147-A177-3AD203B41FA5}">
                      <a16:colId xmlns:a16="http://schemas.microsoft.com/office/drawing/2014/main" xmlns="" val="2929271352"/>
                    </a:ext>
                  </a:extLst>
                </a:gridCol>
              </a:tblGrid>
              <a:tr h="1338842">
                <a:tc>
                  <a:txBody>
                    <a:bodyPr/>
                    <a:lstStyle/>
                    <a:p>
                      <a:pPr marL="360363" lvl="1" indent="-274638" algn="ctr">
                        <a:spcAft>
                          <a:spcPts val="600"/>
                        </a:spcAft>
                        <a:buFont typeface="+mj-lt"/>
                        <a:buNone/>
                      </a:pPr>
                      <a:r>
                        <a:rPr lang="en-US" b="1" dirty="0">
                          <a:solidFill>
                            <a:schemeClr val="bg1"/>
                          </a:solidFill>
                          <a:latin typeface="Calibri" panose="020F0502020204030204" pitchFamily="34" charset="0"/>
                          <a:ea typeface="Cambria" panose="02040503050406030204" pitchFamily="18" charset="0"/>
                        </a:rPr>
                        <a:t>SG II: INCENTIVE NATURE-BASED SOLUTIONS &amp; NO-REGRET CLIMATE ADAPTATION MEASURES</a:t>
                      </a:r>
                    </a:p>
                    <a:p>
                      <a:pPr marL="360363" lvl="1" indent="-274638" algn="ctr">
                        <a:spcAft>
                          <a:spcPts val="600"/>
                        </a:spcAft>
                        <a:buFont typeface="+mj-lt"/>
                        <a:buNone/>
                      </a:pPr>
                      <a:r>
                        <a:rPr lang="en-US" b="0" dirty="0">
                          <a:solidFill>
                            <a:schemeClr val="bg1"/>
                          </a:solidFill>
                          <a:latin typeface="Calibri" panose="020F0502020204030204" pitchFamily="34" charset="0"/>
                          <a:ea typeface="Cambria" panose="02040503050406030204" pitchFamily="18" charset="0"/>
                        </a:rPr>
                        <a:t>SO II: Incentivize the extensive construction of Nature Based Solutions (</a:t>
                      </a:r>
                      <a:r>
                        <a:rPr lang="en-US" b="0" dirty="0" err="1">
                          <a:solidFill>
                            <a:schemeClr val="bg1"/>
                          </a:solidFill>
                          <a:latin typeface="Calibri" panose="020F0502020204030204" pitchFamily="34" charset="0"/>
                          <a:ea typeface="Cambria" panose="02040503050406030204" pitchFamily="18" charset="0"/>
                        </a:rPr>
                        <a:t>NbS</a:t>
                      </a:r>
                      <a:r>
                        <a:rPr lang="en-US" b="0" dirty="0">
                          <a:solidFill>
                            <a:schemeClr val="bg1"/>
                          </a:solidFill>
                          <a:latin typeface="Calibri" panose="020F0502020204030204" pitchFamily="34" charset="0"/>
                          <a:ea typeface="Cambria" panose="02040503050406030204" pitchFamily="18" charset="0"/>
                        </a:rPr>
                        <a:t>) to increase soil-water storage and reduce the peak of floods by 2031</a:t>
                      </a:r>
                    </a:p>
                    <a:p>
                      <a:pPr marL="85725" lvl="1" indent="0" algn="just">
                        <a:spcAft>
                          <a:spcPts val="1800"/>
                        </a:spcAft>
                        <a:buFont typeface="+mj-lt"/>
                        <a:buNone/>
                      </a:pPr>
                      <a:endParaRPr lang="en-US" sz="600" b="0" dirty="0">
                        <a:solidFill>
                          <a:schemeClr val="bg1"/>
                        </a:solidFill>
                        <a:latin typeface="Calibri" panose="020F0502020204030204" pitchFamily="34" charset="0"/>
                        <a:ea typeface="Cambria" panose="02040503050406030204" pitchFamily="18" charset="0"/>
                      </a:endParaRPr>
                    </a:p>
                  </a:txBody>
                  <a:tcPr anchor="ctr"/>
                </a:tc>
                <a:extLst>
                  <a:ext uri="{0D108BD9-81ED-4DB2-BD59-A6C34878D82A}">
                    <a16:rowId xmlns:a16="http://schemas.microsoft.com/office/drawing/2014/main" xmlns="" val="740608937"/>
                  </a:ext>
                </a:extLst>
              </a:tr>
              <a:tr h="2644333">
                <a:tc>
                  <a:txBody>
                    <a:bodyPr/>
                    <a:lstStyle/>
                    <a:p>
                      <a:pPr marL="285750" lvl="0" indent="-285750">
                        <a:spcAft>
                          <a:spcPts val="1200"/>
                        </a:spcAft>
                        <a:buFont typeface="Arial" panose="020B0604020202020204" pitchFamily="34" charset="0"/>
                        <a:buChar char="•"/>
                      </a:pPr>
                      <a:r>
                        <a:rPr lang="en-US" sz="1800" b="1" kern="1200" dirty="0">
                          <a:solidFill>
                            <a:schemeClr val="dk1"/>
                          </a:solidFill>
                          <a:effectLst/>
                          <a:latin typeface="+mn-lt"/>
                          <a:ea typeface="+mn-ea"/>
                          <a:cs typeface="+mn-cs"/>
                        </a:rPr>
                        <a:t>Objective 1:</a:t>
                      </a:r>
                      <a:r>
                        <a:rPr lang="en-US" sz="1800" kern="1200" dirty="0">
                          <a:solidFill>
                            <a:schemeClr val="dk1"/>
                          </a:solidFill>
                          <a:effectLst/>
                          <a:latin typeface="+mn-lt"/>
                          <a:ea typeface="+mn-ea"/>
                          <a:cs typeface="+mn-cs"/>
                        </a:rPr>
                        <a:t> Incentivize economically the afforestation and the naturalization of the upper sub-basins by 2031.</a:t>
                      </a:r>
                    </a:p>
                    <a:p>
                      <a:pPr marL="285750" lvl="0" indent="-285750">
                        <a:spcAft>
                          <a:spcPts val="1200"/>
                        </a:spcAft>
                        <a:buFont typeface="Arial" panose="020B0604020202020204" pitchFamily="34" charset="0"/>
                        <a:buChar char="•"/>
                      </a:pPr>
                      <a:r>
                        <a:rPr lang="en-US" sz="1800" b="1" kern="1200" dirty="0">
                          <a:solidFill>
                            <a:schemeClr val="dk1"/>
                          </a:solidFill>
                          <a:effectLst/>
                          <a:latin typeface="+mn-lt"/>
                          <a:ea typeface="+mn-ea"/>
                          <a:cs typeface="+mn-cs"/>
                        </a:rPr>
                        <a:t>Objective 2:</a:t>
                      </a:r>
                      <a:r>
                        <a:rPr lang="en-US" sz="1800" kern="1200" dirty="0">
                          <a:solidFill>
                            <a:schemeClr val="dk1"/>
                          </a:solidFill>
                          <a:effectLst/>
                          <a:latin typeface="+mn-lt"/>
                          <a:ea typeface="+mn-ea"/>
                          <a:cs typeface="+mn-cs"/>
                        </a:rPr>
                        <a:t> Incentivize economically the recovery, naturalization, conservation, and ecological revitalization of the wetlands, coastal lagoons, and marshlands in the lower Drin Buna/Bojana area by 2031. </a:t>
                      </a:r>
                    </a:p>
                  </a:txBody>
                  <a:tcPr anchor="ctr"/>
                </a:tc>
                <a:extLst>
                  <a:ext uri="{0D108BD9-81ED-4DB2-BD59-A6C34878D82A}">
                    <a16:rowId xmlns:a16="http://schemas.microsoft.com/office/drawing/2014/main" xmlns="" val="1179400139"/>
                  </a:ext>
                </a:extLst>
              </a:tr>
            </a:tbl>
          </a:graphicData>
        </a:graphic>
      </p:graphicFrame>
      <p:sp>
        <p:nvSpPr>
          <p:cNvPr id="11" name="TextBox 10">
            <a:extLst>
              <a:ext uri="{FF2B5EF4-FFF2-40B4-BE49-F238E27FC236}">
                <a16:creationId xmlns:a16="http://schemas.microsoft.com/office/drawing/2014/main" xmlns="" id="{2E6CEA71-53C1-C37E-C6F8-61B50B2B4F22}"/>
              </a:ext>
            </a:extLst>
          </p:cNvPr>
          <p:cNvSpPr txBox="1"/>
          <p:nvPr/>
        </p:nvSpPr>
        <p:spPr>
          <a:xfrm>
            <a:off x="296272" y="893810"/>
            <a:ext cx="8496944" cy="369332"/>
          </a:xfrm>
          <a:prstGeom prst="rect">
            <a:avLst/>
          </a:prstGeom>
          <a:noFill/>
        </p:spPr>
        <p:txBody>
          <a:bodyPr wrap="square">
            <a:spAutoFit/>
          </a:bodyPr>
          <a:lstStyle/>
          <a:p>
            <a:pPr marL="360363" lvl="1" algn="just">
              <a:spcBef>
                <a:spcPts val="600"/>
              </a:spcBef>
              <a:spcAft>
                <a:spcPts val="600"/>
              </a:spcAft>
            </a:pPr>
            <a:r>
              <a:rPr lang="en-US" sz="1800" dirty="0">
                <a:solidFill>
                  <a:srgbClr val="17365D"/>
                </a:solidFill>
                <a:latin typeface="Calibri" panose="020F0502020204030204" pitchFamily="34" charset="0"/>
                <a:ea typeface="Cambria" panose="02040503050406030204" pitchFamily="18" charset="0"/>
              </a:rPr>
              <a:t>Each Strategic Goal is underpinned by a set of Objectives and Specific Objectives</a:t>
            </a:r>
          </a:p>
        </p:txBody>
      </p:sp>
      <p:sp>
        <p:nvSpPr>
          <p:cNvPr id="4" name="Rettangolo 6">
            <a:extLst>
              <a:ext uri="{FF2B5EF4-FFF2-40B4-BE49-F238E27FC236}">
                <a16:creationId xmlns:a16="http://schemas.microsoft.com/office/drawing/2014/main" xmlns="" id="{7073D7E5-F4C6-E523-CE12-B02AAC0D0706}"/>
              </a:ext>
            </a:extLst>
          </p:cNvPr>
          <p:cNvSpPr/>
          <p:nvPr/>
        </p:nvSpPr>
        <p:spPr>
          <a:xfrm>
            <a:off x="611560" y="447242"/>
            <a:ext cx="7595402" cy="461665"/>
          </a:xfrm>
          <a:prstGeom prst="rect">
            <a:avLst/>
          </a:prstGeom>
        </p:spPr>
        <p:txBody>
          <a:bodyPr wrap="square">
            <a:spAutoFit/>
          </a:bodyPr>
          <a:lstStyle/>
          <a:p>
            <a:pPr algn="ctr"/>
            <a:r>
              <a:rPr lang="en-US" sz="2400" b="1" dirty="0">
                <a:solidFill>
                  <a:schemeClr val="accent6">
                    <a:lumMod val="75000"/>
                  </a:schemeClr>
                </a:solidFill>
              </a:rPr>
              <a:t>Axis of Action II:  STRATEGIC GOALS &amp; OBJECTIVES</a:t>
            </a:r>
          </a:p>
        </p:txBody>
      </p:sp>
    </p:spTree>
    <p:extLst>
      <p:ext uri="{BB962C8B-B14F-4D97-AF65-F5344CB8AC3E}">
        <p14:creationId xmlns:p14="http://schemas.microsoft.com/office/powerpoint/2010/main" val="2609905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4624"/>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graphicFrame>
        <p:nvGraphicFramePr>
          <p:cNvPr id="7" name="Table 6">
            <a:extLst>
              <a:ext uri="{FF2B5EF4-FFF2-40B4-BE49-F238E27FC236}">
                <a16:creationId xmlns:a16="http://schemas.microsoft.com/office/drawing/2014/main" xmlns="" id="{69CD9B22-6FD9-9065-C04D-C340C139AE1C}"/>
              </a:ext>
            </a:extLst>
          </p:cNvPr>
          <p:cNvGraphicFramePr>
            <a:graphicFrameLocks noGrp="1"/>
          </p:cNvGraphicFramePr>
          <p:nvPr/>
        </p:nvGraphicFramePr>
        <p:xfrm>
          <a:off x="179513" y="1390041"/>
          <a:ext cx="8900384" cy="3479119"/>
        </p:xfrm>
        <a:graphic>
          <a:graphicData uri="http://schemas.openxmlformats.org/drawingml/2006/table">
            <a:tbl>
              <a:tblPr firstRow="1" bandRow="1">
                <a:tableStyleId>{5C22544A-7EE6-4342-B048-85BDC9FD1C3A}</a:tableStyleId>
              </a:tblPr>
              <a:tblGrid>
                <a:gridCol w="8900384">
                  <a:extLst>
                    <a:ext uri="{9D8B030D-6E8A-4147-A177-3AD203B41FA5}">
                      <a16:colId xmlns:a16="http://schemas.microsoft.com/office/drawing/2014/main" xmlns="" val="2929271352"/>
                    </a:ext>
                  </a:extLst>
                </a:gridCol>
              </a:tblGrid>
              <a:tr h="1338842">
                <a:tc>
                  <a:txBody>
                    <a:bodyPr/>
                    <a:lstStyle/>
                    <a:p>
                      <a:pPr marL="360363" lvl="1" indent="-274638" algn="ctr">
                        <a:spcAft>
                          <a:spcPts val="600"/>
                        </a:spcAft>
                        <a:buFont typeface="+mj-lt"/>
                        <a:buNone/>
                      </a:pPr>
                      <a:r>
                        <a:rPr lang="en-US" b="1" dirty="0">
                          <a:solidFill>
                            <a:schemeClr val="bg1"/>
                          </a:solidFill>
                          <a:latin typeface="Calibri" panose="020F0502020204030204" pitchFamily="34" charset="0"/>
                          <a:ea typeface="Cambria" panose="02040503050406030204" pitchFamily="18" charset="0"/>
                        </a:rPr>
                        <a:t>SG III: PROMOTE EQUITABLE TRANSBOUNDARY COOPERATION &amp; BOTTOM-UP COMMUNITY BASED PROJECTS </a:t>
                      </a:r>
                    </a:p>
                    <a:p>
                      <a:pPr marL="360363" lvl="1" indent="-274638" algn="ctr">
                        <a:spcAft>
                          <a:spcPts val="600"/>
                        </a:spcAft>
                        <a:buFont typeface="+mj-lt"/>
                        <a:buNone/>
                      </a:pPr>
                      <a:r>
                        <a:rPr lang="en-US" b="0" dirty="0">
                          <a:solidFill>
                            <a:schemeClr val="bg1"/>
                          </a:solidFill>
                          <a:latin typeface="Calibri" panose="020F0502020204030204" pitchFamily="34" charset="0"/>
                          <a:ea typeface="Cambria" panose="02040503050406030204" pitchFamily="18" charset="0"/>
                        </a:rPr>
                        <a:t>SO III: Promote the preparation of Sub-Basin/Municipal Flood Risk Management Action Plans (LFRMAP) by 2031</a:t>
                      </a:r>
                    </a:p>
                    <a:p>
                      <a:pPr marL="85725" lvl="1" indent="0" algn="just">
                        <a:spcAft>
                          <a:spcPts val="1800"/>
                        </a:spcAft>
                        <a:buFont typeface="+mj-lt"/>
                        <a:buNone/>
                      </a:pPr>
                      <a:endParaRPr lang="en-US" sz="600" b="0" dirty="0">
                        <a:solidFill>
                          <a:schemeClr val="bg1"/>
                        </a:solidFill>
                        <a:latin typeface="Calibri" panose="020F0502020204030204" pitchFamily="34" charset="0"/>
                        <a:ea typeface="Cambria" panose="02040503050406030204" pitchFamily="18" charset="0"/>
                      </a:endParaRPr>
                    </a:p>
                  </a:txBody>
                  <a:tcPr anchor="ctr"/>
                </a:tc>
                <a:extLst>
                  <a:ext uri="{0D108BD9-81ED-4DB2-BD59-A6C34878D82A}">
                    <a16:rowId xmlns:a16="http://schemas.microsoft.com/office/drawing/2014/main" xmlns="" val="740608937"/>
                  </a:ext>
                </a:extLst>
              </a:tr>
              <a:tr h="2046559">
                <a:tc>
                  <a:txBody>
                    <a:bodyPr/>
                    <a:lstStyle/>
                    <a:p>
                      <a:pPr lvl="0"/>
                      <a:r>
                        <a:rPr lang="en-US" sz="1800" b="1" kern="1200" dirty="0">
                          <a:solidFill>
                            <a:schemeClr val="dk1"/>
                          </a:solidFill>
                          <a:effectLst/>
                          <a:latin typeface="+mn-lt"/>
                          <a:ea typeface="+mn-ea"/>
                          <a:cs typeface="+mn-cs"/>
                        </a:rPr>
                        <a:t>Objective 1:</a:t>
                      </a:r>
                      <a:r>
                        <a:rPr lang="en-US" sz="1800" kern="1200" dirty="0">
                          <a:solidFill>
                            <a:schemeClr val="dk1"/>
                          </a:solidFill>
                          <a:effectLst/>
                          <a:latin typeface="+mn-lt"/>
                          <a:ea typeface="+mn-ea"/>
                          <a:cs typeface="+mn-cs"/>
                        </a:rPr>
                        <a:t> Incentivize the creation of Sub-Basin/Municipal Civil Protection Committees in the high-risk flooding areas by 2031.</a:t>
                      </a:r>
                    </a:p>
                  </a:txBody>
                  <a:tcPr anchor="ctr"/>
                </a:tc>
                <a:extLst>
                  <a:ext uri="{0D108BD9-81ED-4DB2-BD59-A6C34878D82A}">
                    <a16:rowId xmlns:a16="http://schemas.microsoft.com/office/drawing/2014/main" xmlns="" val="1179400139"/>
                  </a:ext>
                </a:extLst>
              </a:tr>
            </a:tbl>
          </a:graphicData>
        </a:graphic>
      </p:graphicFrame>
      <p:sp>
        <p:nvSpPr>
          <p:cNvPr id="11" name="TextBox 10">
            <a:extLst>
              <a:ext uri="{FF2B5EF4-FFF2-40B4-BE49-F238E27FC236}">
                <a16:creationId xmlns:a16="http://schemas.microsoft.com/office/drawing/2014/main" xmlns="" id="{2E6CEA71-53C1-C37E-C6F8-61B50B2B4F22}"/>
              </a:ext>
            </a:extLst>
          </p:cNvPr>
          <p:cNvSpPr txBox="1"/>
          <p:nvPr/>
        </p:nvSpPr>
        <p:spPr>
          <a:xfrm>
            <a:off x="296272" y="893810"/>
            <a:ext cx="8496944" cy="369332"/>
          </a:xfrm>
          <a:prstGeom prst="rect">
            <a:avLst/>
          </a:prstGeom>
          <a:noFill/>
        </p:spPr>
        <p:txBody>
          <a:bodyPr wrap="square">
            <a:spAutoFit/>
          </a:bodyPr>
          <a:lstStyle/>
          <a:p>
            <a:pPr marL="360363" lvl="1" algn="just">
              <a:spcBef>
                <a:spcPts val="600"/>
              </a:spcBef>
              <a:spcAft>
                <a:spcPts val="600"/>
              </a:spcAft>
            </a:pPr>
            <a:r>
              <a:rPr lang="en-US" sz="1800" dirty="0">
                <a:solidFill>
                  <a:srgbClr val="17365D"/>
                </a:solidFill>
                <a:latin typeface="Calibri" panose="020F0502020204030204" pitchFamily="34" charset="0"/>
                <a:ea typeface="Cambria" panose="02040503050406030204" pitchFamily="18" charset="0"/>
              </a:rPr>
              <a:t>Each Strategic Goal is underpinned by a set of Objectives and Specific Objectives</a:t>
            </a:r>
          </a:p>
        </p:txBody>
      </p:sp>
      <p:sp>
        <p:nvSpPr>
          <p:cNvPr id="4" name="Rettangolo 6">
            <a:extLst>
              <a:ext uri="{FF2B5EF4-FFF2-40B4-BE49-F238E27FC236}">
                <a16:creationId xmlns:a16="http://schemas.microsoft.com/office/drawing/2014/main" xmlns="" id="{C512010A-6544-5203-1BBF-5E72A11631D0}"/>
              </a:ext>
            </a:extLst>
          </p:cNvPr>
          <p:cNvSpPr/>
          <p:nvPr/>
        </p:nvSpPr>
        <p:spPr>
          <a:xfrm>
            <a:off x="611560" y="447242"/>
            <a:ext cx="7595402" cy="461665"/>
          </a:xfrm>
          <a:prstGeom prst="rect">
            <a:avLst/>
          </a:prstGeom>
        </p:spPr>
        <p:txBody>
          <a:bodyPr wrap="square">
            <a:spAutoFit/>
          </a:bodyPr>
          <a:lstStyle/>
          <a:p>
            <a:pPr algn="ctr"/>
            <a:r>
              <a:rPr lang="en-US" sz="2400" b="1" dirty="0">
                <a:solidFill>
                  <a:schemeClr val="accent6">
                    <a:lumMod val="75000"/>
                  </a:schemeClr>
                </a:solidFill>
              </a:rPr>
              <a:t>Axis of Action III: SPECIFIC OBJECTIVES &amp; OUTCOMES</a:t>
            </a:r>
          </a:p>
        </p:txBody>
      </p:sp>
    </p:spTree>
    <p:extLst>
      <p:ext uri="{BB962C8B-B14F-4D97-AF65-F5344CB8AC3E}">
        <p14:creationId xmlns:p14="http://schemas.microsoft.com/office/powerpoint/2010/main" val="3829852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4624"/>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graphicFrame>
        <p:nvGraphicFramePr>
          <p:cNvPr id="7" name="Table 6">
            <a:extLst>
              <a:ext uri="{FF2B5EF4-FFF2-40B4-BE49-F238E27FC236}">
                <a16:creationId xmlns:a16="http://schemas.microsoft.com/office/drawing/2014/main" xmlns="" id="{69CD9B22-6FD9-9065-C04D-C340C139AE1C}"/>
              </a:ext>
            </a:extLst>
          </p:cNvPr>
          <p:cNvGraphicFramePr>
            <a:graphicFrameLocks noGrp="1"/>
          </p:cNvGraphicFramePr>
          <p:nvPr/>
        </p:nvGraphicFramePr>
        <p:xfrm>
          <a:off x="179512" y="1390041"/>
          <a:ext cx="8856984" cy="3665832"/>
        </p:xfrm>
        <a:graphic>
          <a:graphicData uri="http://schemas.openxmlformats.org/drawingml/2006/table">
            <a:tbl>
              <a:tblPr firstRow="1" bandRow="1">
                <a:tableStyleId>{5C22544A-7EE6-4342-B048-85BDC9FD1C3A}</a:tableStyleId>
              </a:tblPr>
              <a:tblGrid>
                <a:gridCol w="8856984">
                  <a:extLst>
                    <a:ext uri="{9D8B030D-6E8A-4147-A177-3AD203B41FA5}">
                      <a16:colId xmlns:a16="http://schemas.microsoft.com/office/drawing/2014/main" xmlns="" val="2929271352"/>
                    </a:ext>
                  </a:extLst>
                </a:gridCol>
              </a:tblGrid>
              <a:tr h="971528">
                <a:tc>
                  <a:txBody>
                    <a:bodyPr/>
                    <a:lstStyle/>
                    <a:p>
                      <a:pPr marL="360363" marR="0" lvl="1" indent="-274638" algn="ctr" defTabSz="914400" rtl="0" eaLnBrk="1" fontAlgn="auto" latinLnBrk="0" hangingPunct="1">
                        <a:lnSpc>
                          <a:spcPct val="100000"/>
                        </a:lnSpc>
                        <a:spcBef>
                          <a:spcPts val="0"/>
                        </a:spcBef>
                        <a:spcAft>
                          <a:spcPts val="600"/>
                        </a:spcAft>
                        <a:buClrTx/>
                        <a:buSzTx/>
                        <a:buFont typeface="+mj-lt"/>
                        <a:buNone/>
                        <a:tabLst/>
                        <a:defRPr/>
                      </a:pPr>
                      <a:r>
                        <a:rPr lang="en-US" b="1" dirty="0">
                          <a:solidFill>
                            <a:schemeClr val="bg1"/>
                          </a:solidFill>
                          <a:latin typeface="Calibri" panose="020F0502020204030204" pitchFamily="34" charset="0"/>
                          <a:ea typeface="Cambria" panose="02040503050406030204" pitchFamily="18" charset="0"/>
                        </a:rPr>
                        <a:t>SG IV: MAXIMIZE FINANCIAL RESOURCES  (Cross-sector)</a:t>
                      </a:r>
                    </a:p>
                    <a:p>
                      <a:pPr marL="360363" lvl="1" indent="-274638" algn="ctr">
                        <a:spcAft>
                          <a:spcPts val="600"/>
                        </a:spcAft>
                        <a:buFont typeface="+mj-lt"/>
                        <a:buNone/>
                      </a:pPr>
                      <a:r>
                        <a:rPr lang="en-US" b="0" dirty="0">
                          <a:solidFill>
                            <a:schemeClr val="bg1"/>
                          </a:solidFill>
                          <a:latin typeface="Calibri" panose="020F0502020204030204" pitchFamily="34" charset="0"/>
                          <a:ea typeface="Cambria" panose="02040503050406030204" pitchFamily="18" charset="0"/>
                        </a:rPr>
                        <a:t>SO IV: Identify new financial resources to fund the implementation of the Transboundary Flood Risk Management Action Plans  by 2031 </a:t>
                      </a:r>
                    </a:p>
                    <a:p>
                      <a:pPr marL="85725" lvl="1" indent="0" algn="just">
                        <a:spcAft>
                          <a:spcPts val="1800"/>
                        </a:spcAft>
                        <a:buFont typeface="+mj-lt"/>
                        <a:buNone/>
                      </a:pPr>
                      <a:endParaRPr lang="en-US" sz="600" b="0" dirty="0">
                        <a:solidFill>
                          <a:schemeClr val="bg1"/>
                        </a:solidFill>
                        <a:latin typeface="Calibri" panose="020F0502020204030204" pitchFamily="34" charset="0"/>
                        <a:ea typeface="Cambria" panose="02040503050406030204" pitchFamily="18" charset="0"/>
                      </a:endParaRPr>
                    </a:p>
                  </a:txBody>
                  <a:tcPr anchor="ctr"/>
                </a:tc>
                <a:extLst>
                  <a:ext uri="{0D108BD9-81ED-4DB2-BD59-A6C34878D82A}">
                    <a16:rowId xmlns:a16="http://schemas.microsoft.com/office/drawing/2014/main" xmlns="" val="740608937"/>
                  </a:ext>
                </a:extLst>
              </a:tr>
              <a:tr h="2507592">
                <a:tc>
                  <a:txBody>
                    <a:bodyPr/>
                    <a:lstStyle/>
                    <a:p>
                      <a:pPr marL="285750" lvl="0" indent="-285750">
                        <a:buFont typeface="Arial" panose="020B0604020202020204" pitchFamily="34" charset="0"/>
                        <a:buChar char="•"/>
                      </a:pPr>
                      <a:r>
                        <a:rPr lang="en-US" sz="1800" b="1" kern="1200" dirty="0">
                          <a:solidFill>
                            <a:schemeClr val="dk1"/>
                          </a:solidFill>
                          <a:effectLst/>
                          <a:latin typeface="+mn-lt"/>
                          <a:ea typeface="+mn-ea"/>
                          <a:cs typeface="+mn-cs"/>
                        </a:rPr>
                        <a:t>Objective 1:</a:t>
                      </a:r>
                      <a:r>
                        <a:rPr lang="en-US" sz="1800" kern="1200" dirty="0">
                          <a:solidFill>
                            <a:schemeClr val="dk1"/>
                          </a:solidFill>
                          <a:effectLst/>
                          <a:latin typeface="+mn-lt"/>
                          <a:ea typeface="+mn-ea"/>
                          <a:cs typeface="+mn-cs"/>
                        </a:rPr>
                        <a:t> Preparation of new international proposals and initiatives to get funding for  the Flood Risk Management Sector by 2031.</a:t>
                      </a:r>
                    </a:p>
                    <a:p>
                      <a:pPr lvl="0"/>
                      <a:endParaRPr lang="en-US" sz="18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800" b="1" kern="1200" dirty="0">
                          <a:solidFill>
                            <a:schemeClr val="dk1"/>
                          </a:solidFill>
                          <a:effectLst/>
                          <a:latin typeface="+mn-lt"/>
                          <a:ea typeface="+mn-ea"/>
                          <a:cs typeface="+mn-cs"/>
                        </a:rPr>
                        <a:t>Objective 2: </a:t>
                      </a:r>
                      <a:r>
                        <a:rPr lang="en-US" sz="1800" kern="1200" dirty="0">
                          <a:solidFill>
                            <a:schemeClr val="dk1"/>
                          </a:solidFill>
                          <a:effectLst/>
                          <a:latin typeface="+mn-lt"/>
                          <a:ea typeface="+mn-ea"/>
                          <a:cs typeface="+mn-cs"/>
                        </a:rPr>
                        <a:t>Promote the development of flood insurance and other Internal risk-financing mechanisms by 2031</a:t>
                      </a:r>
                    </a:p>
                  </a:txBody>
                  <a:tcPr anchor="ctr"/>
                </a:tc>
                <a:extLst>
                  <a:ext uri="{0D108BD9-81ED-4DB2-BD59-A6C34878D82A}">
                    <a16:rowId xmlns:a16="http://schemas.microsoft.com/office/drawing/2014/main" xmlns="" val="1179400139"/>
                  </a:ext>
                </a:extLst>
              </a:tr>
            </a:tbl>
          </a:graphicData>
        </a:graphic>
      </p:graphicFrame>
      <p:sp>
        <p:nvSpPr>
          <p:cNvPr id="11" name="TextBox 10">
            <a:extLst>
              <a:ext uri="{FF2B5EF4-FFF2-40B4-BE49-F238E27FC236}">
                <a16:creationId xmlns:a16="http://schemas.microsoft.com/office/drawing/2014/main" xmlns="" id="{2E6CEA71-53C1-C37E-C6F8-61B50B2B4F22}"/>
              </a:ext>
            </a:extLst>
          </p:cNvPr>
          <p:cNvSpPr txBox="1"/>
          <p:nvPr/>
        </p:nvSpPr>
        <p:spPr>
          <a:xfrm>
            <a:off x="296272" y="893810"/>
            <a:ext cx="8496944" cy="369332"/>
          </a:xfrm>
          <a:prstGeom prst="rect">
            <a:avLst/>
          </a:prstGeom>
          <a:noFill/>
        </p:spPr>
        <p:txBody>
          <a:bodyPr wrap="square">
            <a:spAutoFit/>
          </a:bodyPr>
          <a:lstStyle/>
          <a:p>
            <a:pPr marL="360363" lvl="1" algn="just">
              <a:spcBef>
                <a:spcPts val="600"/>
              </a:spcBef>
              <a:spcAft>
                <a:spcPts val="600"/>
              </a:spcAft>
            </a:pPr>
            <a:r>
              <a:rPr lang="en-US" sz="1800" dirty="0">
                <a:solidFill>
                  <a:srgbClr val="17365D"/>
                </a:solidFill>
                <a:latin typeface="Calibri" panose="020F0502020204030204" pitchFamily="34" charset="0"/>
                <a:ea typeface="Cambria" panose="02040503050406030204" pitchFamily="18" charset="0"/>
              </a:rPr>
              <a:t>Each Strategic Goal is underpinned by a set of Objectives and Sub-objectives</a:t>
            </a:r>
          </a:p>
        </p:txBody>
      </p:sp>
      <p:sp>
        <p:nvSpPr>
          <p:cNvPr id="4" name="Rettangolo 6">
            <a:extLst>
              <a:ext uri="{FF2B5EF4-FFF2-40B4-BE49-F238E27FC236}">
                <a16:creationId xmlns:a16="http://schemas.microsoft.com/office/drawing/2014/main" xmlns="" id="{31B9D5CE-8E0F-2E5E-5A56-012EE78D8E1A}"/>
              </a:ext>
            </a:extLst>
          </p:cNvPr>
          <p:cNvSpPr/>
          <p:nvPr/>
        </p:nvSpPr>
        <p:spPr>
          <a:xfrm>
            <a:off x="611560" y="447242"/>
            <a:ext cx="7595402" cy="461665"/>
          </a:xfrm>
          <a:prstGeom prst="rect">
            <a:avLst/>
          </a:prstGeom>
        </p:spPr>
        <p:txBody>
          <a:bodyPr wrap="square">
            <a:spAutoFit/>
          </a:bodyPr>
          <a:lstStyle/>
          <a:p>
            <a:pPr algn="ctr"/>
            <a:r>
              <a:rPr lang="en-US" sz="2400" b="1" dirty="0">
                <a:solidFill>
                  <a:schemeClr val="accent6">
                    <a:lumMod val="75000"/>
                  </a:schemeClr>
                </a:solidFill>
              </a:rPr>
              <a:t>Axis of Action IV:  STRATEGIC GOALS &amp; OBJECTIVES</a:t>
            </a:r>
          </a:p>
        </p:txBody>
      </p:sp>
    </p:spTree>
    <p:extLst>
      <p:ext uri="{BB962C8B-B14F-4D97-AF65-F5344CB8AC3E}">
        <p14:creationId xmlns:p14="http://schemas.microsoft.com/office/powerpoint/2010/main" val="3941084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899592" y="2060848"/>
            <a:ext cx="7504980" cy="2215991"/>
          </a:xfrm>
          <a:prstGeom prst="rect">
            <a:avLst/>
          </a:prstGeom>
        </p:spPr>
        <p:txBody>
          <a:bodyPr wrap="square">
            <a:spAutoFit/>
          </a:bodyPr>
          <a:lstStyle/>
          <a:p>
            <a:pPr algn="ctr">
              <a:spcAft>
                <a:spcPts val="1200"/>
              </a:spcAft>
            </a:pPr>
            <a:r>
              <a:rPr lang="en-US" sz="3200" b="1" dirty="0">
                <a:solidFill>
                  <a:srgbClr val="003366"/>
                </a:solidFill>
              </a:rPr>
              <a:t>MULTI-CRITERIA OPTIONEERING ANALYSIS </a:t>
            </a:r>
          </a:p>
          <a:p>
            <a:pPr algn="ctr">
              <a:spcAft>
                <a:spcPts val="1200"/>
              </a:spcAft>
            </a:pPr>
            <a:r>
              <a:rPr lang="en-US" sz="3200" b="1" dirty="0">
                <a:solidFill>
                  <a:srgbClr val="003366"/>
                </a:solidFill>
              </a:rPr>
              <a:t>Scoring, Prioritization, and Ranking of the FRM Measures for Preparing the Drin FRM Action Plans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Tree>
    <p:extLst>
      <p:ext uri="{BB962C8B-B14F-4D97-AF65-F5344CB8AC3E}">
        <p14:creationId xmlns:p14="http://schemas.microsoft.com/office/powerpoint/2010/main" val="4235240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92731" y="639878"/>
            <a:ext cx="7676926" cy="1077218"/>
          </a:xfrm>
          <a:prstGeom prst="rect">
            <a:avLst/>
          </a:prstGeom>
        </p:spPr>
        <p:txBody>
          <a:bodyPr wrap="square">
            <a:spAutoFit/>
          </a:bodyPr>
          <a:lstStyle/>
          <a:p>
            <a:pPr algn="ctr"/>
            <a:r>
              <a:rPr lang="en-US" sz="3200" b="1" dirty="0">
                <a:solidFill>
                  <a:srgbClr val="003366"/>
                </a:solidFill>
              </a:rPr>
              <a:t>Harmonized Catalog of FRM Measures for the Transboundary Drin River Basin</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22" name="TextBox 21">
            <a:extLst>
              <a:ext uri="{FF2B5EF4-FFF2-40B4-BE49-F238E27FC236}">
                <a16:creationId xmlns:a16="http://schemas.microsoft.com/office/drawing/2014/main" xmlns="" id="{7D727AF8-703D-AB87-BBF4-DE5828967E70}"/>
              </a:ext>
            </a:extLst>
          </p:cNvPr>
          <p:cNvSpPr txBox="1"/>
          <p:nvPr/>
        </p:nvSpPr>
        <p:spPr>
          <a:xfrm>
            <a:off x="326560" y="6324688"/>
            <a:ext cx="8164160" cy="369332"/>
          </a:xfrm>
          <a:prstGeom prst="rect">
            <a:avLst/>
          </a:prstGeom>
          <a:noFill/>
        </p:spPr>
        <p:txBody>
          <a:bodyPr wrap="square">
            <a:spAutoFit/>
          </a:bodyPr>
          <a:lstStyle/>
          <a:p>
            <a:pPr algn="ctr">
              <a:spcAft>
                <a:spcPts val="600"/>
              </a:spcAft>
            </a:pPr>
            <a:r>
              <a:rPr lang="en-US" sz="1800" dirty="0">
                <a:solidFill>
                  <a:srgbClr val="FF0000"/>
                </a:solidFill>
              </a:rPr>
              <a:t>Based on the Guidance for Reporting of the EU Floods Directive (18 FRM Categories)</a:t>
            </a:r>
          </a:p>
        </p:txBody>
      </p:sp>
      <p:pic>
        <p:nvPicPr>
          <p:cNvPr id="24" name="Picture 23">
            <a:extLst>
              <a:ext uri="{FF2B5EF4-FFF2-40B4-BE49-F238E27FC236}">
                <a16:creationId xmlns:a16="http://schemas.microsoft.com/office/drawing/2014/main" xmlns="" id="{7B6C3988-A792-CAB1-54B9-2D41EFB0690C}"/>
              </a:ext>
            </a:extLst>
          </p:cNvPr>
          <p:cNvPicPr>
            <a:picLocks noChangeAspect="1"/>
          </p:cNvPicPr>
          <p:nvPr/>
        </p:nvPicPr>
        <p:blipFill>
          <a:blip r:embed="rId6"/>
          <a:srcRect r="47818" b="6676"/>
          <a:stretch/>
        </p:blipFill>
        <p:spPr>
          <a:xfrm>
            <a:off x="296271" y="2822058"/>
            <a:ext cx="3888597" cy="3443542"/>
          </a:xfrm>
          <a:prstGeom prst="rect">
            <a:avLst/>
          </a:prstGeom>
        </p:spPr>
      </p:pic>
      <p:pic>
        <p:nvPicPr>
          <p:cNvPr id="25" name="Picture 24">
            <a:extLst>
              <a:ext uri="{FF2B5EF4-FFF2-40B4-BE49-F238E27FC236}">
                <a16:creationId xmlns:a16="http://schemas.microsoft.com/office/drawing/2014/main" xmlns="" id="{07C349DB-E161-B420-B542-A745DEA7A1E9}"/>
              </a:ext>
            </a:extLst>
          </p:cNvPr>
          <p:cNvPicPr>
            <a:picLocks noChangeAspect="1"/>
          </p:cNvPicPr>
          <p:nvPr/>
        </p:nvPicPr>
        <p:blipFill>
          <a:blip r:embed="rId7"/>
          <a:srcRect l="-1790" t="-493" r="47087" b="8768"/>
          <a:stretch/>
        </p:blipFill>
        <p:spPr>
          <a:xfrm>
            <a:off x="4571999" y="2774580"/>
            <a:ext cx="3989103" cy="3443542"/>
          </a:xfrm>
          <a:prstGeom prst="rect">
            <a:avLst/>
          </a:prstGeom>
        </p:spPr>
      </p:pic>
      <p:sp>
        <p:nvSpPr>
          <p:cNvPr id="26" name="TextBox 25">
            <a:extLst>
              <a:ext uri="{FF2B5EF4-FFF2-40B4-BE49-F238E27FC236}">
                <a16:creationId xmlns:a16="http://schemas.microsoft.com/office/drawing/2014/main" xmlns="" id="{6DAD9C04-097D-9940-F406-223EBD38948B}"/>
              </a:ext>
            </a:extLst>
          </p:cNvPr>
          <p:cNvSpPr txBox="1"/>
          <p:nvPr/>
        </p:nvSpPr>
        <p:spPr>
          <a:xfrm>
            <a:off x="99815" y="1792657"/>
            <a:ext cx="8792666" cy="923330"/>
          </a:xfrm>
          <a:prstGeom prst="rect">
            <a:avLst/>
          </a:prstGeom>
          <a:noFill/>
        </p:spPr>
        <p:txBody>
          <a:bodyPr wrap="square">
            <a:spAutoFit/>
          </a:bodyPr>
          <a:lstStyle/>
          <a:p>
            <a:pPr algn="ctr">
              <a:spcAft>
                <a:spcPts val="600"/>
              </a:spcAft>
            </a:pPr>
            <a:r>
              <a:rPr lang="en-US" dirty="0"/>
              <a:t>In the last 20 years, several projects in the Flood Risk sector have been carried out (based on the EU Floods Directive), unfortunately, most of them have used their own </a:t>
            </a:r>
            <a:r>
              <a:rPr lang="en-US" b="1" dirty="0"/>
              <a:t>categories of FRM Measures </a:t>
            </a:r>
            <a:r>
              <a:rPr lang="en-US" dirty="0"/>
              <a:t>preventing the inter-comparison and a transboundary analysis.</a:t>
            </a:r>
          </a:p>
        </p:txBody>
      </p:sp>
    </p:spTree>
    <p:extLst>
      <p:ext uri="{BB962C8B-B14F-4D97-AF65-F5344CB8AC3E}">
        <p14:creationId xmlns:p14="http://schemas.microsoft.com/office/powerpoint/2010/main" val="1633202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4953" y="758466"/>
            <a:ext cx="8812683" cy="954107"/>
          </a:xfrm>
          <a:prstGeom prst="rect">
            <a:avLst/>
          </a:prstGeom>
        </p:spPr>
        <p:txBody>
          <a:bodyPr wrap="square">
            <a:spAutoFit/>
          </a:bodyPr>
          <a:lstStyle/>
          <a:p>
            <a:pPr algn="ctr"/>
            <a:r>
              <a:rPr lang="en-US" sz="3200" b="1" dirty="0">
                <a:solidFill>
                  <a:srgbClr val="003366"/>
                </a:solidFill>
              </a:rPr>
              <a:t>Scoring of the FRM Measures by H.F. Macro-area</a:t>
            </a:r>
          </a:p>
          <a:p>
            <a:pPr algn="ctr"/>
            <a:r>
              <a:rPr lang="en-US" sz="2400" b="1" dirty="0">
                <a:solidFill>
                  <a:srgbClr val="003366"/>
                </a:solidFill>
              </a:rPr>
              <a:t>Multi-Criteria Optioneering Analysis Tables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5" name="TextBox 4">
            <a:extLst>
              <a:ext uri="{FF2B5EF4-FFF2-40B4-BE49-F238E27FC236}">
                <a16:creationId xmlns:a16="http://schemas.microsoft.com/office/drawing/2014/main" xmlns="" id="{6DAD9C04-097D-9940-F406-223EBD38948B}"/>
              </a:ext>
            </a:extLst>
          </p:cNvPr>
          <p:cNvSpPr txBox="1"/>
          <p:nvPr/>
        </p:nvSpPr>
        <p:spPr>
          <a:xfrm>
            <a:off x="6049872" y="4384440"/>
            <a:ext cx="2987823" cy="1877437"/>
          </a:xfrm>
          <a:prstGeom prst="rect">
            <a:avLst/>
          </a:prstGeom>
          <a:noFill/>
        </p:spPr>
        <p:txBody>
          <a:bodyPr wrap="square">
            <a:spAutoFit/>
          </a:bodyPr>
          <a:lstStyle/>
          <a:p>
            <a:pPr algn="ctr"/>
            <a:r>
              <a:rPr lang="en-US" sz="1800" b="1" dirty="0">
                <a:solidFill>
                  <a:srgbClr val="C00000"/>
                </a:solidFill>
              </a:rPr>
              <a:t>Optioneering Analysis Table </a:t>
            </a:r>
          </a:p>
          <a:p>
            <a:pPr algn="ctr"/>
            <a:endParaRPr lang="en-US" sz="800" dirty="0">
              <a:solidFill>
                <a:srgbClr val="C00000"/>
              </a:solidFill>
            </a:endParaRPr>
          </a:p>
          <a:p>
            <a:pPr algn="ctr"/>
            <a:r>
              <a:rPr lang="en-US" sz="1800" dirty="0">
                <a:solidFill>
                  <a:srgbClr val="C00000"/>
                </a:solidFill>
              </a:rPr>
              <a:t>Human Impact Category, sub-criteria (H1 – H5), classes </a:t>
            </a:r>
            <a:r>
              <a:rPr lang="en-US" dirty="0">
                <a:solidFill>
                  <a:srgbClr val="C00000"/>
                </a:solidFill>
              </a:rPr>
              <a:t>of </a:t>
            </a:r>
            <a:r>
              <a:rPr lang="en-US" sz="1800" dirty="0">
                <a:solidFill>
                  <a:srgbClr val="C00000"/>
                </a:solidFill>
              </a:rPr>
              <a:t>impact reduction (Low, Medium, High), and Scores (3, 9, 15)</a:t>
            </a:r>
            <a:endParaRPr lang="en-US" dirty="0">
              <a:solidFill>
                <a:srgbClr val="C00000"/>
              </a:solidFill>
            </a:endParaRPr>
          </a:p>
        </p:txBody>
      </p:sp>
      <p:pic>
        <p:nvPicPr>
          <p:cNvPr id="16" name="Picture 15">
            <a:extLst>
              <a:ext uri="{FF2B5EF4-FFF2-40B4-BE49-F238E27FC236}">
                <a16:creationId xmlns:a16="http://schemas.microsoft.com/office/drawing/2014/main" xmlns="" id="{2970753E-DB8A-580F-0561-D201D6E562A3}"/>
              </a:ext>
            </a:extLst>
          </p:cNvPr>
          <p:cNvPicPr>
            <a:picLocks noChangeAspect="1"/>
          </p:cNvPicPr>
          <p:nvPr/>
        </p:nvPicPr>
        <p:blipFill>
          <a:blip r:embed="rId6"/>
          <a:srcRect l="2477" b="11215"/>
          <a:stretch/>
        </p:blipFill>
        <p:spPr>
          <a:xfrm>
            <a:off x="366420" y="1856475"/>
            <a:ext cx="5482868" cy="1616944"/>
          </a:xfrm>
          <a:prstGeom prst="rect">
            <a:avLst/>
          </a:prstGeom>
        </p:spPr>
      </p:pic>
      <p:sp>
        <p:nvSpPr>
          <p:cNvPr id="15" name="TextBox 14">
            <a:extLst>
              <a:ext uri="{FF2B5EF4-FFF2-40B4-BE49-F238E27FC236}">
                <a16:creationId xmlns:a16="http://schemas.microsoft.com/office/drawing/2014/main" xmlns="" id="{13421E8F-9FA9-C110-8761-EB945DCE5047}"/>
              </a:ext>
            </a:extLst>
          </p:cNvPr>
          <p:cNvSpPr txBox="1"/>
          <p:nvPr/>
        </p:nvSpPr>
        <p:spPr>
          <a:xfrm>
            <a:off x="5944759" y="1852846"/>
            <a:ext cx="3122953" cy="1754326"/>
          </a:xfrm>
          <a:prstGeom prst="rect">
            <a:avLst/>
          </a:prstGeom>
          <a:noFill/>
        </p:spPr>
        <p:txBody>
          <a:bodyPr wrap="square">
            <a:spAutoFit/>
          </a:bodyPr>
          <a:lstStyle/>
          <a:p>
            <a:pPr algn="ctr"/>
            <a:r>
              <a:rPr lang="en-US" dirty="0">
                <a:solidFill>
                  <a:srgbClr val="C00000"/>
                </a:solidFill>
              </a:rPr>
              <a:t>To assess the contribution of a FRM Measure reducing the flood level of risk, Four (4) impact categories and 15 sub-criteria were used      (</a:t>
            </a:r>
            <a:r>
              <a:rPr lang="en-US" u="sng" dirty="0">
                <a:solidFill>
                  <a:srgbClr val="C00000"/>
                </a:solidFill>
              </a:rPr>
              <a:t>by H.F. Macro-area</a:t>
            </a:r>
            <a:r>
              <a:rPr lang="en-US" dirty="0">
                <a:solidFill>
                  <a:srgbClr val="C00000"/>
                </a:solidFill>
              </a:rPr>
              <a:t>)</a:t>
            </a:r>
          </a:p>
        </p:txBody>
      </p:sp>
      <p:pic>
        <p:nvPicPr>
          <p:cNvPr id="4" name="Picture 3">
            <a:extLst>
              <a:ext uri="{FF2B5EF4-FFF2-40B4-BE49-F238E27FC236}">
                <a16:creationId xmlns:a16="http://schemas.microsoft.com/office/drawing/2014/main" xmlns="" id="{2498CD8A-DCBA-393F-B149-7F7C143A9C7E}"/>
              </a:ext>
            </a:extLst>
          </p:cNvPr>
          <p:cNvPicPr>
            <a:picLocks noChangeAspect="1"/>
          </p:cNvPicPr>
          <p:nvPr/>
        </p:nvPicPr>
        <p:blipFill>
          <a:blip r:embed="rId7"/>
          <a:srcRect l="10626" t="31100" r="24801" b="22832"/>
          <a:stretch/>
        </p:blipFill>
        <p:spPr>
          <a:xfrm>
            <a:off x="492731" y="3861048"/>
            <a:ext cx="5356557" cy="2547631"/>
          </a:xfrm>
          <a:prstGeom prst="rect">
            <a:avLst/>
          </a:prstGeom>
        </p:spPr>
      </p:pic>
    </p:spTree>
    <p:extLst>
      <p:ext uri="{BB962C8B-B14F-4D97-AF65-F5344CB8AC3E}">
        <p14:creationId xmlns:p14="http://schemas.microsoft.com/office/powerpoint/2010/main" val="61689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770353" y="556833"/>
            <a:ext cx="7000924" cy="584775"/>
          </a:xfrm>
          <a:prstGeom prst="rect">
            <a:avLst/>
          </a:prstGeom>
        </p:spPr>
        <p:txBody>
          <a:bodyPr wrap="square">
            <a:spAutoFit/>
          </a:bodyPr>
          <a:lstStyle/>
          <a:p>
            <a:pPr algn="ctr"/>
            <a:r>
              <a:rPr lang="en-US" sz="3200" b="1" dirty="0">
                <a:solidFill>
                  <a:srgbClr val="003366"/>
                </a:solidFill>
              </a:rPr>
              <a:t>Table of Contents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4" name="TextBox 3">
            <a:extLst>
              <a:ext uri="{FF2B5EF4-FFF2-40B4-BE49-F238E27FC236}">
                <a16:creationId xmlns:a16="http://schemas.microsoft.com/office/drawing/2014/main" xmlns="" id="{AAAD859F-B2B2-1B72-0117-1FA4D114024E}"/>
              </a:ext>
            </a:extLst>
          </p:cNvPr>
          <p:cNvSpPr txBox="1"/>
          <p:nvPr/>
        </p:nvSpPr>
        <p:spPr>
          <a:xfrm>
            <a:off x="172209" y="1528415"/>
            <a:ext cx="8946233" cy="4401205"/>
          </a:xfrm>
          <a:prstGeom prst="rect">
            <a:avLst/>
          </a:prstGeom>
          <a:noFill/>
        </p:spPr>
        <p:txBody>
          <a:bodyPr wrap="square">
            <a:spAutoFit/>
          </a:bodyPr>
          <a:lstStyle/>
          <a:p>
            <a:pPr marL="457200" indent="-457200">
              <a:buFont typeface="+mj-lt"/>
              <a:buAutoNum type="arabicPeriod"/>
              <a:tabLst>
                <a:tab pos="630238" algn="l"/>
              </a:tabLst>
            </a:pPr>
            <a:endParaRPr lang="en-US" sz="2000" spc="150" dirty="0">
              <a:solidFill>
                <a:srgbClr val="003366"/>
              </a:solidFill>
              <a:latin typeface="+mj-lt"/>
              <a:ea typeface="+mj-ea"/>
              <a:cs typeface="+mj-cs"/>
            </a:endParaRPr>
          </a:p>
          <a:p>
            <a:pPr marL="457200" indent="-457200">
              <a:spcAft>
                <a:spcPts val="1200"/>
              </a:spcAft>
              <a:buFont typeface="+mj-lt"/>
              <a:buAutoNum type="arabicPeriod"/>
              <a:tabLst>
                <a:tab pos="630238" algn="l"/>
              </a:tabLst>
            </a:pPr>
            <a:r>
              <a:rPr lang="en-US" sz="2000" spc="150" dirty="0">
                <a:solidFill>
                  <a:srgbClr val="003366"/>
                </a:solidFill>
                <a:latin typeface="+mj-lt"/>
                <a:ea typeface="+mj-ea"/>
                <a:cs typeface="+mj-cs"/>
              </a:rPr>
              <a:t>Status of FRM in the Riparian Countries</a:t>
            </a:r>
          </a:p>
          <a:p>
            <a:pPr marL="457200" indent="-457200">
              <a:spcAft>
                <a:spcPts val="1200"/>
              </a:spcAft>
              <a:buFont typeface="+mj-lt"/>
              <a:buAutoNum type="arabicPeriod"/>
              <a:tabLst>
                <a:tab pos="630238" algn="l"/>
              </a:tabLst>
            </a:pPr>
            <a:r>
              <a:rPr lang="en-US" sz="2000" spc="150" dirty="0">
                <a:solidFill>
                  <a:srgbClr val="003366"/>
                </a:solidFill>
                <a:latin typeface="+mj-lt"/>
                <a:ea typeface="+mj-ea"/>
                <a:cs typeface="+mj-cs"/>
              </a:rPr>
              <a:t>The Spatial Scale of the Drin FRM Plan</a:t>
            </a:r>
          </a:p>
          <a:p>
            <a:pPr marL="457200" indent="-457200">
              <a:spcAft>
                <a:spcPts val="1200"/>
              </a:spcAft>
              <a:buFont typeface="+mj-lt"/>
              <a:buAutoNum type="arabicPeriod"/>
              <a:tabLst>
                <a:tab pos="630238" algn="l"/>
              </a:tabLst>
            </a:pPr>
            <a:r>
              <a:rPr lang="en-US" sz="2000" spc="150" dirty="0">
                <a:solidFill>
                  <a:srgbClr val="003366"/>
                </a:solidFill>
                <a:latin typeface="+mj-lt"/>
                <a:ea typeface="+mj-ea"/>
                <a:cs typeface="+mj-cs"/>
              </a:rPr>
              <a:t>The Drin FRM Strategy (DRAFT)</a:t>
            </a:r>
          </a:p>
          <a:p>
            <a:pPr marL="457200" indent="-457200">
              <a:spcAft>
                <a:spcPts val="1200"/>
              </a:spcAft>
              <a:buFont typeface="+mj-lt"/>
              <a:buAutoNum type="arabicPeriod"/>
              <a:tabLst>
                <a:tab pos="630238" algn="l"/>
              </a:tabLst>
            </a:pPr>
            <a:r>
              <a:rPr lang="en-US" sz="2000" spc="150" dirty="0">
                <a:solidFill>
                  <a:srgbClr val="003366"/>
                </a:solidFill>
                <a:latin typeface="+mj-lt"/>
                <a:ea typeface="+mj-ea"/>
                <a:cs typeface="+mj-cs"/>
              </a:rPr>
              <a:t>Multi-Criteria Optioneering Analysis. (Scoring &amp; Ranking of the FRM Measures for Preparing the Drin FRM Action Plans)</a:t>
            </a:r>
            <a:endParaRPr lang="en-US" sz="2000" b="1" spc="150" dirty="0">
              <a:solidFill>
                <a:schemeClr val="accent6">
                  <a:lumMod val="75000"/>
                </a:schemeClr>
              </a:solidFill>
              <a:latin typeface="+mj-lt"/>
              <a:ea typeface="+mj-ea"/>
              <a:cs typeface="+mj-cs"/>
            </a:endParaRPr>
          </a:p>
          <a:p>
            <a:pPr marL="457200" indent="-457200">
              <a:spcAft>
                <a:spcPts val="1200"/>
              </a:spcAft>
              <a:buFont typeface="+mj-lt"/>
              <a:buAutoNum type="arabicPeriod"/>
              <a:tabLst>
                <a:tab pos="630238" algn="l"/>
              </a:tabLst>
            </a:pPr>
            <a:r>
              <a:rPr lang="en-US" sz="2000" spc="150" dirty="0">
                <a:solidFill>
                  <a:srgbClr val="003366"/>
                </a:solidFill>
                <a:latin typeface="+mj-lt"/>
                <a:ea typeface="+mj-ea"/>
                <a:cs typeface="+mj-cs"/>
              </a:rPr>
              <a:t>Summary Table, High-Priority Transboundary FRM Measures </a:t>
            </a:r>
          </a:p>
          <a:p>
            <a:pPr marL="457200" indent="-457200">
              <a:spcAft>
                <a:spcPts val="1200"/>
              </a:spcAft>
              <a:buFont typeface="+mj-lt"/>
              <a:buAutoNum type="arabicPeriod"/>
              <a:tabLst>
                <a:tab pos="630238" algn="l"/>
              </a:tabLst>
            </a:pPr>
            <a:r>
              <a:rPr lang="en-US" sz="2000" spc="150" dirty="0">
                <a:solidFill>
                  <a:srgbClr val="C00000"/>
                </a:solidFill>
                <a:latin typeface="+mj-lt"/>
                <a:ea typeface="+mj-ea"/>
                <a:cs typeface="+mj-cs"/>
              </a:rPr>
              <a:t>Summary Table, </a:t>
            </a:r>
            <a:r>
              <a:rPr lang="en-US" sz="2000" spc="150">
                <a:solidFill>
                  <a:srgbClr val="C00000"/>
                </a:solidFill>
                <a:latin typeface="+mj-lt"/>
                <a:ea typeface="+mj-ea"/>
                <a:cs typeface="+mj-cs"/>
              </a:rPr>
              <a:t>High Priority Specific </a:t>
            </a:r>
            <a:r>
              <a:rPr lang="en-US" sz="2000" spc="150" dirty="0">
                <a:solidFill>
                  <a:srgbClr val="C00000"/>
                </a:solidFill>
                <a:latin typeface="+mj-lt"/>
                <a:ea typeface="+mj-ea"/>
                <a:cs typeface="+mj-cs"/>
              </a:rPr>
              <a:t>FRM Actions By Homogeneous Flooding Macro-Areas (Alban </a:t>
            </a:r>
            <a:r>
              <a:rPr lang="en-US" sz="2000" spc="150" dirty="0" err="1">
                <a:solidFill>
                  <a:srgbClr val="C00000"/>
                </a:solidFill>
                <a:latin typeface="+mj-lt"/>
                <a:ea typeface="+mj-ea"/>
                <a:cs typeface="+mj-cs"/>
              </a:rPr>
              <a:t>Doko</a:t>
            </a:r>
            <a:r>
              <a:rPr lang="en-US" sz="2000" spc="150" dirty="0">
                <a:solidFill>
                  <a:srgbClr val="C00000"/>
                </a:solidFill>
                <a:latin typeface="+mj-lt"/>
                <a:ea typeface="+mj-ea"/>
                <a:cs typeface="+mj-cs"/>
              </a:rPr>
              <a:t>)*</a:t>
            </a:r>
          </a:p>
          <a:p>
            <a:pPr marL="457200" indent="-457200">
              <a:spcAft>
                <a:spcPts val="1200"/>
              </a:spcAft>
              <a:buFont typeface="+mj-lt"/>
              <a:buAutoNum type="arabicPeriod"/>
              <a:tabLst>
                <a:tab pos="630238" algn="l"/>
              </a:tabLst>
            </a:pPr>
            <a:r>
              <a:rPr lang="en-US" sz="2000" spc="150" dirty="0">
                <a:solidFill>
                  <a:srgbClr val="C00000"/>
                </a:solidFill>
                <a:latin typeface="+mj-lt"/>
                <a:ea typeface="+mj-ea"/>
                <a:cs typeface="+mj-cs"/>
              </a:rPr>
              <a:t>Consultation Process, Stakeholder Engagement for Validation of the FRM Strategy &amp; FRM Action Plan (Novak </a:t>
            </a:r>
            <a:r>
              <a:rPr lang="en-US" sz="2000" spc="150" dirty="0" err="1">
                <a:solidFill>
                  <a:srgbClr val="C00000"/>
                </a:solidFill>
                <a:latin typeface="+mj-lt"/>
                <a:ea typeface="+mj-ea"/>
                <a:cs typeface="+mj-cs"/>
              </a:rPr>
              <a:t>Cadjenovic</a:t>
            </a:r>
            <a:r>
              <a:rPr lang="en-US" sz="2000" spc="150" dirty="0">
                <a:solidFill>
                  <a:srgbClr val="C00000"/>
                </a:solidFill>
                <a:latin typeface="+mj-lt"/>
                <a:ea typeface="+mj-ea"/>
                <a:cs typeface="+mj-cs"/>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4953" y="620688"/>
            <a:ext cx="8812683" cy="954107"/>
          </a:xfrm>
          <a:prstGeom prst="rect">
            <a:avLst/>
          </a:prstGeom>
        </p:spPr>
        <p:txBody>
          <a:bodyPr wrap="square">
            <a:spAutoFit/>
          </a:bodyPr>
          <a:lstStyle/>
          <a:p>
            <a:pPr algn="ctr"/>
            <a:r>
              <a:rPr lang="en-US" sz="3200" b="1" dirty="0">
                <a:solidFill>
                  <a:srgbClr val="003366"/>
                </a:solidFill>
              </a:rPr>
              <a:t>Scoring of the FRM Measures by Macro-area</a:t>
            </a:r>
          </a:p>
          <a:p>
            <a:pPr algn="ctr"/>
            <a:r>
              <a:rPr lang="en-US" sz="2400" b="1" dirty="0">
                <a:solidFill>
                  <a:srgbClr val="003366"/>
                </a:solidFill>
              </a:rPr>
              <a:t>Multi-Criteria Optioneering Analysis Tables </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5" name="TextBox 4">
            <a:extLst>
              <a:ext uri="{FF2B5EF4-FFF2-40B4-BE49-F238E27FC236}">
                <a16:creationId xmlns:a16="http://schemas.microsoft.com/office/drawing/2014/main" xmlns="" id="{6DAD9C04-097D-9940-F406-223EBD38948B}"/>
              </a:ext>
            </a:extLst>
          </p:cNvPr>
          <p:cNvSpPr txBox="1"/>
          <p:nvPr/>
        </p:nvSpPr>
        <p:spPr>
          <a:xfrm>
            <a:off x="5004048" y="2780928"/>
            <a:ext cx="4320480" cy="1384995"/>
          </a:xfrm>
          <a:prstGeom prst="rect">
            <a:avLst/>
          </a:prstGeom>
          <a:noFill/>
        </p:spPr>
        <p:txBody>
          <a:bodyPr wrap="square">
            <a:spAutoFit/>
          </a:bodyPr>
          <a:lstStyle/>
          <a:p>
            <a:pPr algn="ctr"/>
            <a:r>
              <a:rPr lang="en-US" sz="1800" b="1" dirty="0">
                <a:solidFill>
                  <a:srgbClr val="FF0000"/>
                </a:solidFill>
              </a:rPr>
              <a:t>Optioneering Analysis Tables </a:t>
            </a:r>
          </a:p>
          <a:p>
            <a:pPr algn="ctr"/>
            <a:endParaRPr lang="en-US" sz="800" dirty="0">
              <a:solidFill>
                <a:srgbClr val="FF0000"/>
              </a:solidFill>
            </a:endParaRPr>
          </a:p>
          <a:p>
            <a:pPr marL="182563" indent="-182563">
              <a:spcAft>
                <a:spcPts val="600"/>
              </a:spcAft>
              <a:buFont typeface="Courier New" panose="02070309020205020404" pitchFamily="49" charset="0"/>
              <a:buChar char="o"/>
            </a:pPr>
            <a:r>
              <a:rPr lang="en-US" sz="1600" dirty="0">
                <a:solidFill>
                  <a:srgbClr val="FF0000"/>
                </a:solidFill>
              </a:rPr>
              <a:t>Economic Impact, 3 sub-criteria (E6 – E8), </a:t>
            </a:r>
          </a:p>
          <a:p>
            <a:pPr marL="182563" indent="-182563">
              <a:spcAft>
                <a:spcPts val="600"/>
              </a:spcAft>
              <a:buFont typeface="Courier New" panose="02070309020205020404" pitchFamily="49" charset="0"/>
              <a:buChar char="o"/>
            </a:pPr>
            <a:r>
              <a:rPr lang="en-US" sz="1600" dirty="0">
                <a:solidFill>
                  <a:srgbClr val="FF0000"/>
                </a:solidFill>
              </a:rPr>
              <a:t>Environmental Impact, 3 sub-criteria (C9 – C11)</a:t>
            </a:r>
          </a:p>
          <a:p>
            <a:pPr marL="182563" indent="-182563">
              <a:spcAft>
                <a:spcPts val="600"/>
              </a:spcAft>
              <a:buFont typeface="Courier New" panose="02070309020205020404" pitchFamily="49" charset="0"/>
              <a:buChar char="o"/>
            </a:pPr>
            <a:r>
              <a:rPr lang="en-US" sz="1600" dirty="0">
                <a:solidFill>
                  <a:srgbClr val="FF0000"/>
                </a:solidFill>
              </a:rPr>
              <a:t>Social Impact, 4 sub-criteria (S12 – S15)</a:t>
            </a:r>
          </a:p>
        </p:txBody>
      </p:sp>
      <p:pic>
        <p:nvPicPr>
          <p:cNvPr id="12" name="Picture 11">
            <a:extLst>
              <a:ext uri="{FF2B5EF4-FFF2-40B4-BE49-F238E27FC236}">
                <a16:creationId xmlns:a16="http://schemas.microsoft.com/office/drawing/2014/main" xmlns="" id="{FEA460FF-26A4-E04A-A36B-5A62C3857306}"/>
              </a:ext>
            </a:extLst>
          </p:cNvPr>
          <p:cNvPicPr>
            <a:picLocks noChangeAspect="1"/>
          </p:cNvPicPr>
          <p:nvPr/>
        </p:nvPicPr>
        <p:blipFill>
          <a:blip r:embed="rId6"/>
          <a:srcRect l="10395" t="34644" r="24801" b="35825"/>
          <a:stretch/>
        </p:blipFill>
        <p:spPr>
          <a:xfrm>
            <a:off x="35497" y="1628800"/>
            <a:ext cx="5040560" cy="1572033"/>
          </a:xfrm>
          <a:prstGeom prst="rect">
            <a:avLst/>
          </a:prstGeom>
        </p:spPr>
      </p:pic>
      <p:pic>
        <p:nvPicPr>
          <p:cNvPr id="14" name="Picture 13">
            <a:extLst>
              <a:ext uri="{FF2B5EF4-FFF2-40B4-BE49-F238E27FC236}">
                <a16:creationId xmlns:a16="http://schemas.microsoft.com/office/drawing/2014/main" xmlns="" id="{692CE731-A449-EDC6-5A8E-7258AE9A0C52}"/>
              </a:ext>
            </a:extLst>
          </p:cNvPr>
          <p:cNvPicPr>
            <a:picLocks noChangeAspect="1"/>
          </p:cNvPicPr>
          <p:nvPr/>
        </p:nvPicPr>
        <p:blipFill>
          <a:blip r:embed="rId7"/>
          <a:srcRect l="10626" t="39369" r="24801" b="28738"/>
          <a:stretch/>
        </p:blipFill>
        <p:spPr>
          <a:xfrm>
            <a:off x="35496" y="3319419"/>
            <a:ext cx="5040561" cy="1693757"/>
          </a:xfrm>
          <a:prstGeom prst="rect">
            <a:avLst/>
          </a:prstGeom>
        </p:spPr>
      </p:pic>
      <p:pic>
        <p:nvPicPr>
          <p:cNvPr id="18" name="Picture 17">
            <a:extLst>
              <a:ext uri="{FF2B5EF4-FFF2-40B4-BE49-F238E27FC236}">
                <a16:creationId xmlns:a16="http://schemas.microsoft.com/office/drawing/2014/main" xmlns="" id="{4CAA4C9F-19CE-3C18-15A1-AB58A4268DA3}"/>
              </a:ext>
            </a:extLst>
          </p:cNvPr>
          <p:cNvPicPr>
            <a:picLocks noChangeAspect="1"/>
          </p:cNvPicPr>
          <p:nvPr/>
        </p:nvPicPr>
        <p:blipFill>
          <a:blip r:embed="rId8"/>
          <a:srcRect l="10626" t="40550" r="24801" b="26375"/>
          <a:stretch/>
        </p:blipFill>
        <p:spPr>
          <a:xfrm>
            <a:off x="35496" y="5128895"/>
            <a:ext cx="5040561" cy="1756489"/>
          </a:xfrm>
          <a:prstGeom prst="rect">
            <a:avLst/>
          </a:prstGeom>
        </p:spPr>
      </p:pic>
    </p:spTree>
    <p:extLst>
      <p:ext uri="{BB962C8B-B14F-4D97-AF65-F5344CB8AC3E}">
        <p14:creationId xmlns:p14="http://schemas.microsoft.com/office/powerpoint/2010/main" val="320706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311277" y="638197"/>
            <a:ext cx="8216602" cy="584775"/>
          </a:xfrm>
          <a:prstGeom prst="rect">
            <a:avLst/>
          </a:prstGeom>
        </p:spPr>
        <p:txBody>
          <a:bodyPr wrap="square">
            <a:spAutoFit/>
          </a:bodyPr>
          <a:lstStyle/>
          <a:p>
            <a:pPr algn="ctr"/>
            <a:r>
              <a:rPr lang="en-US" sz="3200" b="1" dirty="0">
                <a:solidFill>
                  <a:srgbClr val="003366"/>
                </a:solidFill>
              </a:rPr>
              <a:t>Scoring the FRM Measures by H.F. Macro-areas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5" name="TextBox 4">
            <a:extLst>
              <a:ext uri="{FF2B5EF4-FFF2-40B4-BE49-F238E27FC236}">
                <a16:creationId xmlns:a16="http://schemas.microsoft.com/office/drawing/2014/main" xmlns="" id="{6DAD9C04-097D-9940-F406-223EBD38948B}"/>
              </a:ext>
            </a:extLst>
          </p:cNvPr>
          <p:cNvSpPr txBox="1"/>
          <p:nvPr/>
        </p:nvSpPr>
        <p:spPr>
          <a:xfrm>
            <a:off x="3707903" y="1321730"/>
            <a:ext cx="5112568" cy="2739211"/>
          </a:xfrm>
          <a:prstGeom prst="rect">
            <a:avLst/>
          </a:prstGeom>
          <a:noFill/>
        </p:spPr>
        <p:txBody>
          <a:bodyPr wrap="square">
            <a:spAutoFit/>
          </a:bodyPr>
          <a:lstStyle/>
          <a:p>
            <a:pPr algn="ctr">
              <a:spcAft>
                <a:spcPts val="600"/>
              </a:spcAft>
            </a:pPr>
            <a:r>
              <a:rPr lang="en-US" sz="1800" b="1" dirty="0">
                <a:solidFill>
                  <a:srgbClr val="003366"/>
                </a:solidFill>
              </a:rPr>
              <a:t>Assessing the </a:t>
            </a:r>
            <a:r>
              <a:rPr lang="en-US" sz="1800" b="1" dirty="0">
                <a:solidFill>
                  <a:srgbClr val="C00000"/>
                </a:solidFill>
              </a:rPr>
              <a:t>Total Impact </a:t>
            </a:r>
            <a:r>
              <a:rPr lang="en-US" sz="1800" b="1" dirty="0">
                <a:solidFill>
                  <a:srgbClr val="003366"/>
                </a:solidFill>
              </a:rPr>
              <a:t>of the FRM Measures</a:t>
            </a:r>
          </a:p>
          <a:p>
            <a:pPr algn="just">
              <a:spcAft>
                <a:spcPts val="600"/>
              </a:spcAft>
            </a:pPr>
            <a:r>
              <a:rPr lang="en-US" sz="1800" dirty="0">
                <a:solidFill>
                  <a:srgbClr val="003366"/>
                </a:solidFill>
              </a:rPr>
              <a:t>The (Scoring) Multi-Criteria Optioneering Analysis was done for the four (</a:t>
            </a:r>
            <a:r>
              <a:rPr lang="en-US" sz="1800" b="1" dirty="0">
                <a:solidFill>
                  <a:srgbClr val="003366"/>
                </a:solidFill>
              </a:rPr>
              <a:t>4)</a:t>
            </a:r>
            <a:r>
              <a:rPr lang="en-US" sz="1800" dirty="0">
                <a:solidFill>
                  <a:srgbClr val="003366"/>
                </a:solidFill>
              </a:rPr>
              <a:t> </a:t>
            </a:r>
            <a:r>
              <a:rPr lang="en-US" sz="1800" b="1" dirty="0">
                <a:solidFill>
                  <a:srgbClr val="003366"/>
                </a:solidFill>
              </a:rPr>
              <a:t>impact categories</a:t>
            </a:r>
            <a:r>
              <a:rPr lang="en-US" sz="1800" dirty="0">
                <a:solidFill>
                  <a:srgbClr val="003366"/>
                </a:solidFill>
              </a:rPr>
              <a:t> and thirteen (</a:t>
            </a:r>
            <a:r>
              <a:rPr lang="en-US" b="1" dirty="0">
                <a:solidFill>
                  <a:srgbClr val="003366"/>
                </a:solidFill>
              </a:rPr>
              <a:t>13)</a:t>
            </a:r>
            <a:r>
              <a:rPr lang="en-US" dirty="0">
                <a:solidFill>
                  <a:srgbClr val="003366"/>
                </a:solidFill>
              </a:rPr>
              <a:t> </a:t>
            </a:r>
            <a:r>
              <a:rPr lang="en-US" b="1" dirty="0">
                <a:solidFill>
                  <a:srgbClr val="003366"/>
                </a:solidFill>
              </a:rPr>
              <a:t>FRM Measures</a:t>
            </a:r>
            <a:r>
              <a:rPr lang="en-US" sz="1800" dirty="0">
                <a:solidFill>
                  <a:srgbClr val="003366"/>
                </a:solidFill>
              </a:rPr>
              <a:t>. </a:t>
            </a:r>
            <a:r>
              <a:rPr lang="en-US" sz="1800" i="1" dirty="0">
                <a:solidFill>
                  <a:srgbClr val="003366"/>
                </a:solidFill>
              </a:rPr>
              <a:t>Excluded the FRM Measures</a:t>
            </a:r>
            <a:r>
              <a:rPr lang="en-US" i="1" dirty="0">
                <a:solidFill>
                  <a:srgbClr val="003366"/>
                </a:solidFill>
              </a:rPr>
              <a:t>: No Action (M11), </a:t>
            </a:r>
            <a:r>
              <a:rPr lang="en-US" sz="1800" i="1" dirty="0">
                <a:solidFill>
                  <a:srgbClr val="003366"/>
                </a:solidFill>
              </a:rPr>
              <a:t>Recovery (M51 – M53), and Other (M61).</a:t>
            </a:r>
            <a:r>
              <a:rPr lang="en-US" sz="1800" dirty="0">
                <a:solidFill>
                  <a:srgbClr val="003366"/>
                </a:solidFill>
              </a:rPr>
              <a:t> </a:t>
            </a:r>
          </a:p>
          <a:p>
            <a:pPr algn="just"/>
            <a:r>
              <a:rPr lang="en-US" dirty="0">
                <a:solidFill>
                  <a:srgbClr val="003366"/>
                </a:solidFill>
              </a:rPr>
              <a:t>The Total Impact Score (</a:t>
            </a:r>
            <a:r>
              <a:rPr lang="en-US" u="sng" dirty="0">
                <a:solidFill>
                  <a:srgbClr val="003366"/>
                </a:solidFill>
              </a:rPr>
              <a:t>total contribution reducing flood risk</a:t>
            </a:r>
            <a:r>
              <a:rPr lang="en-US" dirty="0">
                <a:solidFill>
                  <a:srgbClr val="003366"/>
                </a:solidFill>
              </a:rPr>
              <a:t>) was calculated as the normalized average of the four (4) impact categories.</a:t>
            </a:r>
          </a:p>
        </p:txBody>
      </p:sp>
      <p:pic>
        <p:nvPicPr>
          <p:cNvPr id="9" name="image39.png">
            <a:extLst>
              <a:ext uri="{FF2B5EF4-FFF2-40B4-BE49-F238E27FC236}">
                <a16:creationId xmlns:a16="http://schemas.microsoft.com/office/drawing/2014/main" xmlns="" id="{59146589-BA76-2785-4B4C-0EAC0717B915}"/>
              </a:ext>
            </a:extLst>
          </p:cNvPr>
          <p:cNvPicPr/>
          <p:nvPr/>
        </p:nvPicPr>
        <p:blipFill>
          <a:blip r:embed="rId6"/>
          <a:srcRect/>
          <a:stretch>
            <a:fillRect/>
          </a:stretch>
        </p:blipFill>
        <p:spPr>
          <a:xfrm>
            <a:off x="323528" y="1808952"/>
            <a:ext cx="3060000" cy="1188000"/>
          </a:xfrm>
          <a:prstGeom prst="rect">
            <a:avLst/>
          </a:prstGeom>
          <a:ln/>
        </p:spPr>
      </p:pic>
      <p:pic>
        <p:nvPicPr>
          <p:cNvPr id="4" name="Picture 3">
            <a:extLst>
              <a:ext uri="{FF2B5EF4-FFF2-40B4-BE49-F238E27FC236}">
                <a16:creationId xmlns:a16="http://schemas.microsoft.com/office/drawing/2014/main" xmlns="" id="{B23D191B-9AB1-6627-AB8E-2C1ADE61C89C}"/>
              </a:ext>
            </a:extLst>
          </p:cNvPr>
          <p:cNvPicPr>
            <a:picLocks noChangeAspect="1"/>
          </p:cNvPicPr>
          <p:nvPr/>
        </p:nvPicPr>
        <p:blipFill>
          <a:blip r:embed="rId7"/>
          <a:stretch>
            <a:fillRect/>
          </a:stretch>
        </p:blipFill>
        <p:spPr>
          <a:xfrm>
            <a:off x="323529" y="3033088"/>
            <a:ext cx="3059999" cy="1188000"/>
          </a:xfrm>
          <a:prstGeom prst="rect">
            <a:avLst/>
          </a:prstGeom>
        </p:spPr>
      </p:pic>
      <p:pic>
        <p:nvPicPr>
          <p:cNvPr id="10" name="image57.png">
            <a:extLst>
              <a:ext uri="{FF2B5EF4-FFF2-40B4-BE49-F238E27FC236}">
                <a16:creationId xmlns:a16="http://schemas.microsoft.com/office/drawing/2014/main" xmlns="" id="{6CFA298C-0076-A186-E026-34865368C531}"/>
              </a:ext>
            </a:extLst>
          </p:cNvPr>
          <p:cNvPicPr/>
          <p:nvPr/>
        </p:nvPicPr>
        <p:blipFill>
          <a:blip r:embed="rId8"/>
          <a:srcRect/>
          <a:stretch>
            <a:fillRect/>
          </a:stretch>
        </p:blipFill>
        <p:spPr>
          <a:xfrm>
            <a:off x="323528" y="4329232"/>
            <a:ext cx="3059999" cy="1188000"/>
          </a:xfrm>
          <a:prstGeom prst="rect">
            <a:avLst/>
          </a:prstGeom>
          <a:ln/>
        </p:spPr>
      </p:pic>
      <p:pic>
        <p:nvPicPr>
          <p:cNvPr id="11" name="Picture 10">
            <a:extLst>
              <a:ext uri="{FF2B5EF4-FFF2-40B4-BE49-F238E27FC236}">
                <a16:creationId xmlns:a16="http://schemas.microsoft.com/office/drawing/2014/main" xmlns="" id="{EE2D0205-961C-E276-009B-9C64393FA0B1}"/>
              </a:ext>
            </a:extLst>
          </p:cNvPr>
          <p:cNvPicPr>
            <a:picLocks noChangeAspect="1"/>
          </p:cNvPicPr>
          <p:nvPr/>
        </p:nvPicPr>
        <p:blipFill>
          <a:blip r:embed="rId9"/>
          <a:stretch>
            <a:fillRect/>
          </a:stretch>
        </p:blipFill>
        <p:spPr>
          <a:xfrm>
            <a:off x="323528" y="5625376"/>
            <a:ext cx="3059999" cy="1188000"/>
          </a:xfrm>
          <a:prstGeom prst="rect">
            <a:avLst/>
          </a:prstGeom>
        </p:spPr>
      </p:pic>
      <p:pic>
        <p:nvPicPr>
          <p:cNvPr id="12" name="Picture 11">
            <a:extLst>
              <a:ext uri="{FF2B5EF4-FFF2-40B4-BE49-F238E27FC236}">
                <a16:creationId xmlns:a16="http://schemas.microsoft.com/office/drawing/2014/main" xmlns="" id="{7F94E8EE-D4FB-C92F-9342-B16391CE1769}"/>
              </a:ext>
            </a:extLst>
          </p:cNvPr>
          <p:cNvPicPr>
            <a:picLocks noChangeAspect="1"/>
          </p:cNvPicPr>
          <p:nvPr/>
        </p:nvPicPr>
        <p:blipFill>
          <a:blip r:embed="rId10"/>
          <a:stretch>
            <a:fillRect/>
          </a:stretch>
        </p:blipFill>
        <p:spPr>
          <a:xfrm>
            <a:off x="3779911" y="4337941"/>
            <a:ext cx="4968552" cy="2403428"/>
          </a:xfrm>
          <a:prstGeom prst="rect">
            <a:avLst/>
          </a:prstGeom>
        </p:spPr>
      </p:pic>
      <p:sp>
        <p:nvSpPr>
          <p:cNvPr id="14" name="TextBox 13">
            <a:extLst>
              <a:ext uri="{FF2B5EF4-FFF2-40B4-BE49-F238E27FC236}">
                <a16:creationId xmlns:a16="http://schemas.microsoft.com/office/drawing/2014/main" xmlns="" id="{00CC8A59-2265-20E4-48CE-A2A24DAEFA7F}"/>
              </a:ext>
            </a:extLst>
          </p:cNvPr>
          <p:cNvSpPr txBox="1"/>
          <p:nvPr/>
        </p:nvSpPr>
        <p:spPr>
          <a:xfrm>
            <a:off x="189594" y="1095070"/>
            <a:ext cx="3512934" cy="646331"/>
          </a:xfrm>
          <a:prstGeom prst="rect">
            <a:avLst/>
          </a:prstGeom>
          <a:noFill/>
        </p:spPr>
        <p:txBody>
          <a:bodyPr wrap="square">
            <a:spAutoFit/>
          </a:bodyPr>
          <a:lstStyle/>
          <a:p>
            <a:pPr algn="ctr"/>
            <a:r>
              <a:rPr lang="en-US" sz="1800" b="1" dirty="0">
                <a:solidFill>
                  <a:srgbClr val="C00000"/>
                </a:solidFill>
              </a:rPr>
              <a:t>Scoring the 4 Impact Categories (13 FRM Measures)</a:t>
            </a:r>
            <a:endParaRPr lang="en-US" b="1" dirty="0">
              <a:solidFill>
                <a:srgbClr val="C00000"/>
              </a:solidFill>
            </a:endParaRPr>
          </a:p>
        </p:txBody>
      </p:sp>
      <p:sp>
        <p:nvSpPr>
          <p:cNvPr id="3" name="Oval 2">
            <a:extLst>
              <a:ext uri="{FF2B5EF4-FFF2-40B4-BE49-F238E27FC236}">
                <a16:creationId xmlns:a16="http://schemas.microsoft.com/office/drawing/2014/main" xmlns="" id="{86C17EA5-079A-2E26-0D4D-1C0A3A1E1E0B}"/>
              </a:ext>
            </a:extLst>
          </p:cNvPr>
          <p:cNvSpPr/>
          <p:nvPr/>
        </p:nvSpPr>
        <p:spPr>
          <a:xfrm>
            <a:off x="1547664" y="1741401"/>
            <a:ext cx="720080" cy="247439"/>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Oval 12">
            <a:extLst>
              <a:ext uri="{FF2B5EF4-FFF2-40B4-BE49-F238E27FC236}">
                <a16:creationId xmlns:a16="http://schemas.microsoft.com/office/drawing/2014/main" xmlns="" id="{5B570266-41C2-B176-F971-E4FF1FAC6913}"/>
              </a:ext>
            </a:extLst>
          </p:cNvPr>
          <p:cNvSpPr/>
          <p:nvPr/>
        </p:nvSpPr>
        <p:spPr>
          <a:xfrm>
            <a:off x="1133446" y="4262350"/>
            <a:ext cx="1494337" cy="2451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Oval 14">
            <a:extLst>
              <a:ext uri="{FF2B5EF4-FFF2-40B4-BE49-F238E27FC236}">
                <a16:creationId xmlns:a16="http://schemas.microsoft.com/office/drawing/2014/main" xmlns="" id="{E4218D7A-BB37-099B-65E9-93AA01129027}"/>
              </a:ext>
            </a:extLst>
          </p:cNvPr>
          <p:cNvSpPr/>
          <p:nvPr/>
        </p:nvSpPr>
        <p:spPr>
          <a:xfrm>
            <a:off x="1493487" y="2940783"/>
            <a:ext cx="720080" cy="247439"/>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xmlns="" id="{D56ECA7E-D633-D6B6-AC14-DC064B728534}"/>
              </a:ext>
            </a:extLst>
          </p:cNvPr>
          <p:cNvSpPr/>
          <p:nvPr/>
        </p:nvSpPr>
        <p:spPr>
          <a:xfrm>
            <a:off x="1392005" y="5584114"/>
            <a:ext cx="914474" cy="226237"/>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7" name="Oval 16">
            <a:extLst>
              <a:ext uri="{FF2B5EF4-FFF2-40B4-BE49-F238E27FC236}">
                <a16:creationId xmlns:a16="http://schemas.microsoft.com/office/drawing/2014/main" xmlns="" id="{60E2E348-8AE2-1698-9881-87730C2A2EBE}"/>
              </a:ext>
            </a:extLst>
          </p:cNvPr>
          <p:cNvSpPr/>
          <p:nvPr/>
        </p:nvSpPr>
        <p:spPr>
          <a:xfrm>
            <a:off x="5796135" y="4329232"/>
            <a:ext cx="936104" cy="313859"/>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657416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584775"/>
          </a:xfrm>
          <a:prstGeom prst="rect">
            <a:avLst/>
          </a:prstGeom>
        </p:spPr>
        <p:txBody>
          <a:bodyPr wrap="square">
            <a:spAutoFit/>
          </a:bodyPr>
          <a:lstStyle/>
          <a:p>
            <a:pPr algn="ctr"/>
            <a:r>
              <a:rPr lang="en-US" sz="3200" b="1" dirty="0">
                <a:solidFill>
                  <a:srgbClr val="003366"/>
                </a:solidFill>
              </a:rPr>
              <a:t>Prioritization of the FRM Measures by Macro-area</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5" name="TextBox 4">
            <a:extLst>
              <a:ext uri="{FF2B5EF4-FFF2-40B4-BE49-F238E27FC236}">
                <a16:creationId xmlns:a16="http://schemas.microsoft.com/office/drawing/2014/main" xmlns="" id="{6DAD9C04-097D-9940-F406-223EBD38948B}"/>
              </a:ext>
            </a:extLst>
          </p:cNvPr>
          <p:cNvSpPr txBox="1"/>
          <p:nvPr/>
        </p:nvSpPr>
        <p:spPr>
          <a:xfrm>
            <a:off x="99814" y="4359397"/>
            <a:ext cx="8837418" cy="2339102"/>
          </a:xfrm>
          <a:prstGeom prst="rect">
            <a:avLst/>
          </a:prstGeom>
          <a:noFill/>
        </p:spPr>
        <p:txBody>
          <a:bodyPr wrap="square">
            <a:spAutoFit/>
          </a:bodyPr>
          <a:lstStyle/>
          <a:p>
            <a:pPr algn="ctr">
              <a:spcAft>
                <a:spcPts val="1200"/>
              </a:spcAft>
            </a:pPr>
            <a:r>
              <a:rPr lang="en-US" sz="1800" b="1" dirty="0">
                <a:solidFill>
                  <a:srgbClr val="003366"/>
                </a:solidFill>
              </a:rPr>
              <a:t>Ranking and Prioritization of the FRM Categories</a:t>
            </a:r>
          </a:p>
          <a:p>
            <a:pPr algn="just">
              <a:spcAft>
                <a:spcPts val="1200"/>
              </a:spcAft>
            </a:pPr>
            <a:r>
              <a:rPr lang="en-US" dirty="0">
                <a:solidFill>
                  <a:srgbClr val="003366"/>
                </a:solidFill>
              </a:rPr>
              <a:t>According to the “Total Impact” obtained (contribution degree reducing the flood risk), the FRM Measures were classified into three (3) categories, based on the above threshold table.</a:t>
            </a:r>
            <a:endParaRPr lang="en-US" sz="1800" dirty="0">
              <a:solidFill>
                <a:srgbClr val="003366"/>
              </a:solidFill>
            </a:endParaRPr>
          </a:p>
          <a:p>
            <a:pPr algn="just"/>
            <a:r>
              <a:rPr lang="en-US" dirty="0">
                <a:solidFill>
                  <a:srgbClr val="003366"/>
                </a:solidFill>
              </a:rPr>
              <a:t>The FRM categories with a Total Impact greater than 48 were ranked as High priority, the categories with Total Impact in the range 36 – 48 were ranked as Medium Priority, and the Measures with Total Impact lower than 36 were ranked as Low priority. The prioritization process was done for each single macro-area. </a:t>
            </a:r>
            <a:r>
              <a:rPr lang="en-US" u="sng" dirty="0">
                <a:solidFill>
                  <a:srgbClr val="003366"/>
                </a:solidFill>
              </a:rPr>
              <a:t>The criteria and thresholds can be optimized</a:t>
            </a:r>
            <a:r>
              <a:rPr lang="en-US" dirty="0">
                <a:solidFill>
                  <a:srgbClr val="003366"/>
                </a:solidFill>
              </a:rPr>
              <a:t>.</a:t>
            </a:r>
            <a:endParaRPr lang="en-US" sz="1800" dirty="0">
              <a:solidFill>
                <a:srgbClr val="003366"/>
              </a:solidFill>
            </a:endParaRPr>
          </a:p>
        </p:txBody>
      </p:sp>
      <p:pic>
        <p:nvPicPr>
          <p:cNvPr id="12" name="Picture 11">
            <a:extLst>
              <a:ext uri="{FF2B5EF4-FFF2-40B4-BE49-F238E27FC236}">
                <a16:creationId xmlns:a16="http://schemas.microsoft.com/office/drawing/2014/main" xmlns="" id="{7F94E8EE-D4FB-C92F-9342-B16391CE1769}"/>
              </a:ext>
            </a:extLst>
          </p:cNvPr>
          <p:cNvPicPr>
            <a:picLocks noChangeAspect="1"/>
          </p:cNvPicPr>
          <p:nvPr/>
        </p:nvPicPr>
        <p:blipFill>
          <a:blip r:embed="rId6"/>
          <a:stretch>
            <a:fillRect/>
          </a:stretch>
        </p:blipFill>
        <p:spPr>
          <a:xfrm>
            <a:off x="179513" y="1988840"/>
            <a:ext cx="4536504" cy="2277722"/>
          </a:xfrm>
          <a:prstGeom prst="rect">
            <a:avLst/>
          </a:prstGeom>
        </p:spPr>
      </p:pic>
      <p:sp>
        <p:nvSpPr>
          <p:cNvPr id="14" name="TextBox 13">
            <a:extLst>
              <a:ext uri="{FF2B5EF4-FFF2-40B4-BE49-F238E27FC236}">
                <a16:creationId xmlns:a16="http://schemas.microsoft.com/office/drawing/2014/main" xmlns="" id="{00CC8A59-2265-20E4-48CE-A2A24DAEFA7F}"/>
              </a:ext>
            </a:extLst>
          </p:cNvPr>
          <p:cNvSpPr txBox="1"/>
          <p:nvPr/>
        </p:nvSpPr>
        <p:spPr>
          <a:xfrm>
            <a:off x="1115616" y="1545615"/>
            <a:ext cx="3289220" cy="369332"/>
          </a:xfrm>
          <a:prstGeom prst="rect">
            <a:avLst/>
          </a:prstGeom>
          <a:noFill/>
        </p:spPr>
        <p:txBody>
          <a:bodyPr wrap="square">
            <a:spAutoFit/>
          </a:bodyPr>
          <a:lstStyle/>
          <a:p>
            <a:pPr algn="ctr"/>
            <a:r>
              <a:rPr lang="en-US" sz="1800" b="1" dirty="0">
                <a:solidFill>
                  <a:srgbClr val="C00000"/>
                </a:solidFill>
              </a:rPr>
              <a:t>Total Impact (Lower Drin)</a:t>
            </a:r>
            <a:endParaRPr lang="en-US" dirty="0">
              <a:solidFill>
                <a:srgbClr val="C00000"/>
              </a:solidFill>
            </a:endParaRPr>
          </a:p>
        </p:txBody>
      </p:sp>
      <p:pic>
        <p:nvPicPr>
          <p:cNvPr id="16" name="Picture 15">
            <a:extLst>
              <a:ext uri="{FF2B5EF4-FFF2-40B4-BE49-F238E27FC236}">
                <a16:creationId xmlns:a16="http://schemas.microsoft.com/office/drawing/2014/main" xmlns="" id="{20A95462-C8EA-C11F-D141-69327FE4AEAD}"/>
              </a:ext>
            </a:extLst>
          </p:cNvPr>
          <p:cNvPicPr>
            <a:picLocks noChangeAspect="1"/>
          </p:cNvPicPr>
          <p:nvPr/>
        </p:nvPicPr>
        <p:blipFill>
          <a:blip r:embed="rId7"/>
          <a:srcRect l="11327" r="7655" b="14474"/>
          <a:stretch/>
        </p:blipFill>
        <p:spPr>
          <a:xfrm>
            <a:off x="5188375" y="2204864"/>
            <a:ext cx="3776114" cy="1944216"/>
          </a:xfrm>
          <a:prstGeom prst="rect">
            <a:avLst/>
          </a:prstGeom>
        </p:spPr>
      </p:pic>
      <p:sp>
        <p:nvSpPr>
          <p:cNvPr id="17" name="TextBox 16">
            <a:extLst>
              <a:ext uri="{FF2B5EF4-FFF2-40B4-BE49-F238E27FC236}">
                <a16:creationId xmlns:a16="http://schemas.microsoft.com/office/drawing/2014/main" xmlns="" id="{E98BD9D5-63DA-B8EC-6879-ADA7F244D85E}"/>
              </a:ext>
            </a:extLst>
          </p:cNvPr>
          <p:cNvSpPr txBox="1"/>
          <p:nvPr/>
        </p:nvSpPr>
        <p:spPr>
          <a:xfrm>
            <a:off x="5247616" y="1545615"/>
            <a:ext cx="3289220" cy="369332"/>
          </a:xfrm>
          <a:prstGeom prst="rect">
            <a:avLst/>
          </a:prstGeom>
          <a:noFill/>
        </p:spPr>
        <p:txBody>
          <a:bodyPr wrap="square">
            <a:spAutoFit/>
          </a:bodyPr>
          <a:lstStyle/>
          <a:p>
            <a:pPr algn="ctr"/>
            <a:r>
              <a:rPr lang="en-US" sz="1800" b="1" dirty="0">
                <a:solidFill>
                  <a:srgbClr val="C00000"/>
                </a:solidFill>
              </a:rPr>
              <a:t>Threshold Table</a:t>
            </a:r>
            <a:endParaRPr lang="en-US" dirty="0">
              <a:solidFill>
                <a:srgbClr val="C00000"/>
              </a:solidFill>
            </a:endParaRPr>
          </a:p>
        </p:txBody>
      </p:sp>
    </p:spTree>
    <p:extLst>
      <p:ext uri="{BB962C8B-B14F-4D97-AF65-F5344CB8AC3E}">
        <p14:creationId xmlns:p14="http://schemas.microsoft.com/office/powerpoint/2010/main" val="4097063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US" sz="3200" b="1" dirty="0">
                <a:solidFill>
                  <a:srgbClr val="003366"/>
                </a:solidFill>
              </a:rPr>
              <a:t>Ranking of the FRM Measures by Macro-area</a:t>
            </a:r>
          </a:p>
          <a:p>
            <a:pPr algn="ctr"/>
            <a:r>
              <a:rPr lang="en-US" sz="3200" b="1" dirty="0">
                <a:solidFill>
                  <a:srgbClr val="C00000"/>
                </a:solidFill>
              </a:rPr>
              <a:t>Lower Drin</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3" name="Picture 2">
            <a:extLst>
              <a:ext uri="{FF2B5EF4-FFF2-40B4-BE49-F238E27FC236}">
                <a16:creationId xmlns:a16="http://schemas.microsoft.com/office/drawing/2014/main" xmlns="" id="{6AE3D8DB-1D9C-E21C-3ED3-B774827C418B}"/>
              </a:ext>
            </a:extLst>
          </p:cNvPr>
          <p:cNvPicPr>
            <a:picLocks noChangeAspect="1"/>
          </p:cNvPicPr>
          <p:nvPr/>
        </p:nvPicPr>
        <p:blipFill>
          <a:blip r:embed="rId6"/>
          <a:srcRect b="7335"/>
          <a:stretch/>
        </p:blipFill>
        <p:spPr>
          <a:xfrm>
            <a:off x="683568" y="1943858"/>
            <a:ext cx="7396674" cy="4122146"/>
          </a:xfrm>
          <a:prstGeom prst="rect">
            <a:avLst/>
          </a:prstGeom>
        </p:spPr>
      </p:pic>
      <p:sp>
        <p:nvSpPr>
          <p:cNvPr id="9" name="TextBox 8">
            <a:extLst>
              <a:ext uri="{FF2B5EF4-FFF2-40B4-BE49-F238E27FC236}">
                <a16:creationId xmlns:a16="http://schemas.microsoft.com/office/drawing/2014/main" xmlns="" id="{7F8D5E09-5941-43DB-18E2-B6A1F58F1C7A}"/>
              </a:ext>
            </a:extLst>
          </p:cNvPr>
          <p:cNvSpPr txBox="1"/>
          <p:nvPr/>
        </p:nvSpPr>
        <p:spPr>
          <a:xfrm>
            <a:off x="0" y="6184015"/>
            <a:ext cx="9036496" cy="723275"/>
          </a:xfrm>
          <a:prstGeom prst="rect">
            <a:avLst/>
          </a:prstGeom>
          <a:noFill/>
        </p:spPr>
        <p:txBody>
          <a:bodyPr wrap="square">
            <a:spAutoFit/>
          </a:bodyPr>
          <a:lstStyle/>
          <a:p>
            <a:pPr algn="ctr">
              <a:spcAft>
                <a:spcPts val="600"/>
              </a:spcAft>
            </a:pPr>
            <a:r>
              <a:rPr lang="en-US" sz="1800" dirty="0">
                <a:solidFill>
                  <a:srgbClr val="003366"/>
                </a:solidFill>
              </a:rPr>
              <a:t>The results achieved do not pretend to be </a:t>
            </a:r>
            <a:r>
              <a:rPr lang="en-US" dirty="0">
                <a:solidFill>
                  <a:srgbClr val="003366"/>
                </a:solidFill>
              </a:rPr>
              <a:t>“definitive”, a </a:t>
            </a:r>
            <a:r>
              <a:rPr lang="en-US" u="sng" dirty="0">
                <a:solidFill>
                  <a:srgbClr val="003366"/>
                </a:solidFill>
              </a:rPr>
              <a:t>first attempt</a:t>
            </a:r>
            <a:r>
              <a:rPr lang="en-US" dirty="0">
                <a:solidFill>
                  <a:srgbClr val="003366"/>
                </a:solidFill>
              </a:rPr>
              <a:t> that can be optimized </a:t>
            </a:r>
          </a:p>
          <a:p>
            <a:pPr algn="ctr"/>
            <a:r>
              <a:rPr lang="en-US" dirty="0">
                <a:solidFill>
                  <a:srgbClr val="003366"/>
                </a:solidFill>
              </a:rPr>
              <a:t>The </a:t>
            </a:r>
            <a:r>
              <a:rPr lang="en-US" sz="1800" dirty="0">
                <a:solidFill>
                  <a:srgbClr val="003366"/>
                </a:solidFill>
              </a:rPr>
              <a:t>scoring was done by 3 experts (2 regional + 1 international), results could vary.</a:t>
            </a:r>
          </a:p>
        </p:txBody>
      </p:sp>
      <p:sp>
        <p:nvSpPr>
          <p:cNvPr id="4" name="Oval 3">
            <a:extLst>
              <a:ext uri="{FF2B5EF4-FFF2-40B4-BE49-F238E27FC236}">
                <a16:creationId xmlns:a16="http://schemas.microsoft.com/office/drawing/2014/main" xmlns="" id="{0CD650A5-5DA1-1390-E52D-5B5990C9AE2D}"/>
              </a:ext>
            </a:extLst>
          </p:cNvPr>
          <p:cNvSpPr/>
          <p:nvPr/>
        </p:nvSpPr>
        <p:spPr>
          <a:xfrm>
            <a:off x="420723" y="2348880"/>
            <a:ext cx="838909" cy="1728192"/>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887331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US" sz="3200" b="1" dirty="0">
                <a:solidFill>
                  <a:srgbClr val="003366"/>
                </a:solidFill>
              </a:rPr>
              <a:t>Ranking of the FRM Measures by Macro-area</a:t>
            </a:r>
          </a:p>
          <a:p>
            <a:pPr algn="ctr"/>
            <a:r>
              <a:rPr lang="en-US" sz="3200" b="1" dirty="0">
                <a:solidFill>
                  <a:srgbClr val="C00000"/>
                </a:solidFill>
              </a:rPr>
              <a:t>Medium / Upper </a:t>
            </a:r>
            <a:r>
              <a:rPr lang="en-US" sz="3200" b="1" dirty="0" err="1">
                <a:solidFill>
                  <a:srgbClr val="C00000"/>
                </a:solidFill>
              </a:rPr>
              <a:t>Skadar</a:t>
            </a:r>
            <a:endParaRPr lang="en-US" sz="3200" b="1" dirty="0">
              <a:solidFill>
                <a:srgbClr val="C00000"/>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4" name="Picture 3">
            <a:extLst>
              <a:ext uri="{FF2B5EF4-FFF2-40B4-BE49-F238E27FC236}">
                <a16:creationId xmlns:a16="http://schemas.microsoft.com/office/drawing/2014/main" xmlns="" id="{BEF0BF1F-4632-C6C9-1429-8428DC98F299}"/>
              </a:ext>
            </a:extLst>
          </p:cNvPr>
          <p:cNvPicPr>
            <a:picLocks noChangeAspect="1"/>
          </p:cNvPicPr>
          <p:nvPr/>
        </p:nvPicPr>
        <p:blipFill>
          <a:blip r:embed="rId6"/>
          <a:srcRect b="4866"/>
          <a:stretch/>
        </p:blipFill>
        <p:spPr>
          <a:xfrm>
            <a:off x="1115617" y="2100651"/>
            <a:ext cx="6865504" cy="4136661"/>
          </a:xfrm>
          <a:prstGeom prst="rect">
            <a:avLst/>
          </a:prstGeom>
        </p:spPr>
      </p:pic>
      <p:sp>
        <p:nvSpPr>
          <p:cNvPr id="5" name="TextBox 4">
            <a:extLst>
              <a:ext uri="{FF2B5EF4-FFF2-40B4-BE49-F238E27FC236}">
                <a16:creationId xmlns:a16="http://schemas.microsoft.com/office/drawing/2014/main" xmlns="" id="{4CF572CD-099C-BA11-F42D-AF8DC3D422E3}"/>
              </a:ext>
            </a:extLst>
          </p:cNvPr>
          <p:cNvSpPr txBox="1"/>
          <p:nvPr/>
        </p:nvSpPr>
        <p:spPr>
          <a:xfrm>
            <a:off x="395536" y="6184015"/>
            <a:ext cx="8136904" cy="646331"/>
          </a:xfrm>
          <a:prstGeom prst="rect">
            <a:avLst/>
          </a:prstGeom>
          <a:noFill/>
        </p:spPr>
        <p:txBody>
          <a:bodyPr wrap="square">
            <a:spAutoFit/>
          </a:bodyPr>
          <a:lstStyle/>
          <a:p>
            <a:pPr algn="ctr"/>
            <a:r>
              <a:rPr lang="en-US" sz="1800" dirty="0">
                <a:solidFill>
                  <a:srgbClr val="003366"/>
                </a:solidFill>
              </a:rPr>
              <a:t>The results achieved do not pretend to be </a:t>
            </a:r>
            <a:r>
              <a:rPr lang="en-US" dirty="0">
                <a:solidFill>
                  <a:srgbClr val="003366"/>
                </a:solidFill>
              </a:rPr>
              <a:t>“definitive”, but a </a:t>
            </a:r>
            <a:r>
              <a:rPr lang="en-US" u="sng" dirty="0">
                <a:solidFill>
                  <a:srgbClr val="003366"/>
                </a:solidFill>
              </a:rPr>
              <a:t>first attempt</a:t>
            </a:r>
            <a:r>
              <a:rPr lang="en-US" dirty="0">
                <a:solidFill>
                  <a:srgbClr val="003366"/>
                </a:solidFill>
              </a:rPr>
              <a:t>. </a:t>
            </a:r>
          </a:p>
          <a:p>
            <a:pPr algn="ctr"/>
            <a:r>
              <a:rPr lang="en-US" dirty="0">
                <a:solidFill>
                  <a:srgbClr val="003366"/>
                </a:solidFill>
              </a:rPr>
              <a:t>The </a:t>
            </a:r>
            <a:r>
              <a:rPr lang="en-US" sz="1800" dirty="0">
                <a:solidFill>
                  <a:srgbClr val="003366"/>
                </a:solidFill>
              </a:rPr>
              <a:t>scoring was done by 3 experts (2 regional + 1 international), results could vary.</a:t>
            </a:r>
          </a:p>
        </p:txBody>
      </p:sp>
      <p:sp>
        <p:nvSpPr>
          <p:cNvPr id="3" name="Oval 2">
            <a:extLst>
              <a:ext uri="{FF2B5EF4-FFF2-40B4-BE49-F238E27FC236}">
                <a16:creationId xmlns:a16="http://schemas.microsoft.com/office/drawing/2014/main" xmlns="" id="{EA4E3F14-E00B-7C82-B331-E5360CBAB79E}"/>
              </a:ext>
            </a:extLst>
          </p:cNvPr>
          <p:cNvSpPr/>
          <p:nvPr/>
        </p:nvSpPr>
        <p:spPr>
          <a:xfrm>
            <a:off x="899592" y="2492896"/>
            <a:ext cx="838909" cy="144016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379226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US" sz="3200" b="1" dirty="0">
                <a:solidFill>
                  <a:srgbClr val="003366"/>
                </a:solidFill>
              </a:rPr>
              <a:t>Ranking of the FRM Measures by Macro-area</a:t>
            </a:r>
          </a:p>
          <a:p>
            <a:pPr algn="ctr"/>
            <a:r>
              <a:rPr lang="en-US" sz="3200" b="1" dirty="0">
                <a:solidFill>
                  <a:srgbClr val="C00000"/>
                </a:solidFill>
              </a:rPr>
              <a:t>Drin Cascade</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3" name="Picture 2">
            <a:extLst>
              <a:ext uri="{FF2B5EF4-FFF2-40B4-BE49-F238E27FC236}">
                <a16:creationId xmlns:a16="http://schemas.microsoft.com/office/drawing/2014/main" xmlns="" id="{C8B67884-C613-14C5-4A2A-4547BECFAAE2}"/>
              </a:ext>
            </a:extLst>
          </p:cNvPr>
          <p:cNvPicPr>
            <a:picLocks noChangeAspect="1"/>
          </p:cNvPicPr>
          <p:nvPr/>
        </p:nvPicPr>
        <p:blipFill>
          <a:blip r:embed="rId6"/>
          <a:srcRect b="5443"/>
          <a:stretch/>
        </p:blipFill>
        <p:spPr>
          <a:xfrm>
            <a:off x="824579" y="1896506"/>
            <a:ext cx="7143818" cy="4278263"/>
          </a:xfrm>
          <a:prstGeom prst="rect">
            <a:avLst/>
          </a:prstGeom>
        </p:spPr>
      </p:pic>
      <p:sp>
        <p:nvSpPr>
          <p:cNvPr id="4" name="TextBox 3">
            <a:extLst>
              <a:ext uri="{FF2B5EF4-FFF2-40B4-BE49-F238E27FC236}">
                <a16:creationId xmlns:a16="http://schemas.microsoft.com/office/drawing/2014/main" xmlns="" id="{4B6FCB00-AA53-0D93-8CB6-36B07B21C82C}"/>
              </a:ext>
            </a:extLst>
          </p:cNvPr>
          <p:cNvSpPr txBox="1"/>
          <p:nvPr/>
        </p:nvSpPr>
        <p:spPr>
          <a:xfrm>
            <a:off x="395536" y="6184015"/>
            <a:ext cx="8136904" cy="646331"/>
          </a:xfrm>
          <a:prstGeom prst="rect">
            <a:avLst/>
          </a:prstGeom>
          <a:noFill/>
        </p:spPr>
        <p:txBody>
          <a:bodyPr wrap="square">
            <a:spAutoFit/>
          </a:bodyPr>
          <a:lstStyle/>
          <a:p>
            <a:pPr algn="ctr"/>
            <a:r>
              <a:rPr lang="en-US" sz="1800" dirty="0">
                <a:solidFill>
                  <a:srgbClr val="003366"/>
                </a:solidFill>
              </a:rPr>
              <a:t>The results achieved do not pretend to be </a:t>
            </a:r>
            <a:r>
              <a:rPr lang="en-US" dirty="0">
                <a:solidFill>
                  <a:srgbClr val="003366"/>
                </a:solidFill>
              </a:rPr>
              <a:t>“definitive”, but a </a:t>
            </a:r>
            <a:r>
              <a:rPr lang="en-US" u="sng" dirty="0">
                <a:solidFill>
                  <a:srgbClr val="003366"/>
                </a:solidFill>
              </a:rPr>
              <a:t>first attempt</a:t>
            </a:r>
            <a:r>
              <a:rPr lang="en-US" dirty="0">
                <a:solidFill>
                  <a:srgbClr val="003366"/>
                </a:solidFill>
              </a:rPr>
              <a:t>. </a:t>
            </a:r>
          </a:p>
          <a:p>
            <a:pPr algn="ctr"/>
            <a:r>
              <a:rPr lang="en-US" dirty="0">
                <a:solidFill>
                  <a:srgbClr val="003366"/>
                </a:solidFill>
              </a:rPr>
              <a:t>The </a:t>
            </a:r>
            <a:r>
              <a:rPr lang="en-US" sz="1800" dirty="0">
                <a:solidFill>
                  <a:srgbClr val="003366"/>
                </a:solidFill>
              </a:rPr>
              <a:t>scoring was done by 3 experts (2 regional + 1 international), results could vary.</a:t>
            </a:r>
          </a:p>
        </p:txBody>
      </p:sp>
      <p:sp>
        <p:nvSpPr>
          <p:cNvPr id="5" name="Oval 4">
            <a:extLst>
              <a:ext uri="{FF2B5EF4-FFF2-40B4-BE49-F238E27FC236}">
                <a16:creationId xmlns:a16="http://schemas.microsoft.com/office/drawing/2014/main" xmlns="" id="{21D18E72-3DCD-1542-7873-912D274A8CDE}"/>
              </a:ext>
            </a:extLst>
          </p:cNvPr>
          <p:cNvSpPr/>
          <p:nvPr/>
        </p:nvSpPr>
        <p:spPr>
          <a:xfrm>
            <a:off x="611560" y="2298422"/>
            <a:ext cx="838909" cy="646331"/>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680211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US" sz="3200" b="1" dirty="0">
                <a:solidFill>
                  <a:srgbClr val="003366"/>
                </a:solidFill>
              </a:rPr>
              <a:t>Ranking of the FRM Measures by Macro-area</a:t>
            </a:r>
          </a:p>
          <a:p>
            <a:pPr algn="ctr"/>
            <a:r>
              <a:rPr lang="en-US" sz="3200" b="1" dirty="0">
                <a:solidFill>
                  <a:srgbClr val="C00000"/>
                </a:solidFill>
              </a:rPr>
              <a:t>White Drin</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3" name="Picture 2">
            <a:extLst>
              <a:ext uri="{FF2B5EF4-FFF2-40B4-BE49-F238E27FC236}">
                <a16:creationId xmlns:a16="http://schemas.microsoft.com/office/drawing/2014/main" xmlns="" id="{6E0624EF-1B6C-BAEE-DE39-0EECE65D18BD}"/>
              </a:ext>
            </a:extLst>
          </p:cNvPr>
          <p:cNvPicPr>
            <a:picLocks noChangeAspect="1"/>
          </p:cNvPicPr>
          <p:nvPr/>
        </p:nvPicPr>
        <p:blipFill>
          <a:blip r:embed="rId6"/>
          <a:srcRect b="6428"/>
          <a:stretch/>
        </p:blipFill>
        <p:spPr>
          <a:xfrm>
            <a:off x="869598" y="1947399"/>
            <a:ext cx="7098799" cy="4207005"/>
          </a:xfrm>
          <a:prstGeom prst="rect">
            <a:avLst/>
          </a:prstGeom>
        </p:spPr>
      </p:pic>
      <p:sp>
        <p:nvSpPr>
          <p:cNvPr id="4" name="TextBox 3">
            <a:extLst>
              <a:ext uri="{FF2B5EF4-FFF2-40B4-BE49-F238E27FC236}">
                <a16:creationId xmlns:a16="http://schemas.microsoft.com/office/drawing/2014/main" xmlns="" id="{C52238F4-FFC8-9FBA-DE4A-FA5B1B34C877}"/>
              </a:ext>
            </a:extLst>
          </p:cNvPr>
          <p:cNvSpPr txBox="1"/>
          <p:nvPr/>
        </p:nvSpPr>
        <p:spPr>
          <a:xfrm>
            <a:off x="395536" y="6184015"/>
            <a:ext cx="8136904" cy="646331"/>
          </a:xfrm>
          <a:prstGeom prst="rect">
            <a:avLst/>
          </a:prstGeom>
          <a:noFill/>
        </p:spPr>
        <p:txBody>
          <a:bodyPr wrap="square">
            <a:spAutoFit/>
          </a:bodyPr>
          <a:lstStyle/>
          <a:p>
            <a:pPr algn="ctr"/>
            <a:r>
              <a:rPr lang="en-US" sz="1800" dirty="0">
                <a:solidFill>
                  <a:srgbClr val="003366"/>
                </a:solidFill>
              </a:rPr>
              <a:t>The results achieved do not pretend to be </a:t>
            </a:r>
            <a:r>
              <a:rPr lang="en-US" dirty="0">
                <a:solidFill>
                  <a:srgbClr val="003366"/>
                </a:solidFill>
              </a:rPr>
              <a:t>“definitive”, but a </a:t>
            </a:r>
            <a:r>
              <a:rPr lang="en-US" u="sng" dirty="0">
                <a:solidFill>
                  <a:srgbClr val="003366"/>
                </a:solidFill>
              </a:rPr>
              <a:t>first attempt</a:t>
            </a:r>
            <a:r>
              <a:rPr lang="en-US" dirty="0">
                <a:solidFill>
                  <a:srgbClr val="003366"/>
                </a:solidFill>
              </a:rPr>
              <a:t>. </a:t>
            </a:r>
          </a:p>
          <a:p>
            <a:pPr algn="ctr"/>
            <a:r>
              <a:rPr lang="en-US" dirty="0">
                <a:solidFill>
                  <a:srgbClr val="003366"/>
                </a:solidFill>
              </a:rPr>
              <a:t>The </a:t>
            </a:r>
            <a:r>
              <a:rPr lang="en-US" sz="1800" dirty="0">
                <a:solidFill>
                  <a:srgbClr val="003366"/>
                </a:solidFill>
              </a:rPr>
              <a:t>scoring was done by 3 experts (2 regional + 1 international), results could vary.</a:t>
            </a:r>
          </a:p>
        </p:txBody>
      </p:sp>
      <p:sp>
        <p:nvSpPr>
          <p:cNvPr id="5" name="Oval 4">
            <a:extLst>
              <a:ext uri="{FF2B5EF4-FFF2-40B4-BE49-F238E27FC236}">
                <a16:creationId xmlns:a16="http://schemas.microsoft.com/office/drawing/2014/main" xmlns="" id="{D61001F3-52CC-1802-6692-BCB4EB9CA5DF}"/>
              </a:ext>
            </a:extLst>
          </p:cNvPr>
          <p:cNvSpPr/>
          <p:nvPr/>
        </p:nvSpPr>
        <p:spPr>
          <a:xfrm>
            <a:off x="611560" y="2298422"/>
            <a:ext cx="838909" cy="646331"/>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796901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US" sz="3200" b="1" dirty="0">
                <a:solidFill>
                  <a:srgbClr val="003366"/>
                </a:solidFill>
              </a:rPr>
              <a:t>Ranking of the FRM Measures by Macro-area</a:t>
            </a:r>
          </a:p>
          <a:p>
            <a:pPr algn="ctr"/>
            <a:r>
              <a:rPr lang="en-US" sz="3200" b="1" dirty="0">
                <a:solidFill>
                  <a:srgbClr val="C00000"/>
                </a:solidFill>
              </a:rPr>
              <a:t>Upper Lakes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3" name="Picture 2">
            <a:extLst>
              <a:ext uri="{FF2B5EF4-FFF2-40B4-BE49-F238E27FC236}">
                <a16:creationId xmlns:a16="http://schemas.microsoft.com/office/drawing/2014/main" xmlns="" id="{B7725B01-4FC7-D2B5-89AD-E73198BD0EB0}"/>
              </a:ext>
            </a:extLst>
          </p:cNvPr>
          <p:cNvPicPr>
            <a:picLocks noChangeAspect="1"/>
          </p:cNvPicPr>
          <p:nvPr/>
        </p:nvPicPr>
        <p:blipFill>
          <a:blip r:embed="rId6"/>
          <a:srcRect b="5316"/>
          <a:stretch/>
        </p:blipFill>
        <p:spPr>
          <a:xfrm>
            <a:off x="971600" y="1984300"/>
            <a:ext cx="6886985" cy="4129991"/>
          </a:xfrm>
          <a:prstGeom prst="rect">
            <a:avLst/>
          </a:prstGeom>
        </p:spPr>
      </p:pic>
      <p:sp>
        <p:nvSpPr>
          <p:cNvPr id="4" name="TextBox 3">
            <a:extLst>
              <a:ext uri="{FF2B5EF4-FFF2-40B4-BE49-F238E27FC236}">
                <a16:creationId xmlns:a16="http://schemas.microsoft.com/office/drawing/2014/main" xmlns="" id="{8659226E-F3CD-22F9-D585-D67659B84083}"/>
              </a:ext>
            </a:extLst>
          </p:cNvPr>
          <p:cNvSpPr txBox="1"/>
          <p:nvPr/>
        </p:nvSpPr>
        <p:spPr>
          <a:xfrm>
            <a:off x="395536" y="6184015"/>
            <a:ext cx="8136904" cy="646331"/>
          </a:xfrm>
          <a:prstGeom prst="rect">
            <a:avLst/>
          </a:prstGeom>
          <a:noFill/>
        </p:spPr>
        <p:txBody>
          <a:bodyPr wrap="square">
            <a:spAutoFit/>
          </a:bodyPr>
          <a:lstStyle/>
          <a:p>
            <a:pPr algn="ctr"/>
            <a:r>
              <a:rPr lang="en-US" sz="1800" dirty="0">
                <a:solidFill>
                  <a:srgbClr val="003366"/>
                </a:solidFill>
              </a:rPr>
              <a:t>The results achieved do not pretend to be </a:t>
            </a:r>
            <a:r>
              <a:rPr lang="en-US" dirty="0">
                <a:solidFill>
                  <a:srgbClr val="003366"/>
                </a:solidFill>
              </a:rPr>
              <a:t>“definitive”, but a </a:t>
            </a:r>
            <a:r>
              <a:rPr lang="en-US" u="sng" dirty="0">
                <a:solidFill>
                  <a:srgbClr val="003366"/>
                </a:solidFill>
              </a:rPr>
              <a:t>first attempt</a:t>
            </a:r>
            <a:r>
              <a:rPr lang="en-US" dirty="0">
                <a:solidFill>
                  <a:srgbClr val="003366"/>
                </a:solidFill>
              </a:rPr>
              <a:t>. </a:t>
            </a:r>
          </a:p>
          <a:p>
            <a:pPr algn="ctr"/>
            <a:r>
              <a:rPr lang="en-US" dirty="0">
                <a:solidFill>
                  <a:srgbClr val="003366"/>
                </a:solidFill>
              </a:rPr>
              <a:t>The </a:t>
            </a:r>
            <a:r>
              <a:rPr lang="en-US" sz="1800" dirty="0">
                <a:solidFill>
                  <a:srgbClr val="003366"/>
                </a:solidFill>
              </a:rPr>
              <a:t>scoring was done by 3 experts (2 regional + 1 international), results could vary.</a:t>
            </a:r>
          </a:p>
        </p:txBody>
      </p:sp>
      <p:sp>
        <p:nvSpPr>
          <p:cNvPr id="5" name="Oval 4">
            <a:extLst>
              <a:ext uri="{FF2B5EF4-FFF2-40B4-BE49-F238E27FC236}">
                <a16:creationId xmlns:a16="http://schemas.microsoft.com/office/drawing/2014/main" xmlns="" id="{BEEF5312-B468-722E-C956-5D4D80DE7086}"/>
              </a:ext>
            </a:extLst>
          </p:cNvPr>
          <p:cNvSpPr/>
          <p:nvPr/>
        </p:nvSpPr>
        <p:spPr>
          <a:xfrm>
            <a:off x="715281" y="2348880"/>
            <a:ext cx="838909" cy="936104"/>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73899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755576" y="2492896"/>
            <a:ext cx="7504980" cy="1569660"/>
          </a:xfrm>
          <a:prstGeom prst="rect">
            <a:avLst/>
          </a:prstGeom>
        </p:spPr>
        <p:txBody>
          <a:bodyPr wrap="square">
            <a:spAutoFit/>
          </a:bodyPr>
          <a:lstStyle/>
          <a:p>
            <a:pPr algn="ctr"/>
            <a:r>
              <a:rPr lang="en-US" sz="3200" b="1" dirty="0">
                <a:solidFill>
                  <a:srgbClr val="003366"/>
                </a:solidFill>
              </a:rPr>
              <a:t>Summary Table</a:t>
            </a:r>
          </a:p>
          <a:p>
            <a:pPr algn="ctr"/>
            <a:r>
              <a:rPr lang="en-US" sz="3200" b="1" dirty="0">
                <a:solidFill>
                  <a:srgbClr val="003366"/>
                </a:solidFill>
              </a:rPr>
              <a:t>Transboundary High-Priority </a:t>
            </a:r>
          </a:p>
          <a:p>
            <a:pPr algn="ctr"/>
            <a:r>
              <a:rPr lang="en-US" sz="3200" b="1" dirty="0">
                <a:solidFill>
                  <a:srgbClr val="003366"/>
                </a:solidFill>
              </a:rPr>
              <a:t>FRM Measures </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Tree>
    <p:extLst>
      <p:ext uri="{BB962C8B-B14F-4D97-AF65-F5344CB8AC3E}">
        <p14:creationId xmlns:p14="http://schemas.microsoft.com/office/powerpoint/2010/main" val="3654135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8238" y="764704"/>
            <a:ext cx="8640960" cy="584775"/>
          </a:xfrm>
          <a:prstGeom prst="rect">
            <a:avLst/>
          </a:prstGeom>
        </p:spPr>
        <p:txBody>
          <a:bodyPr wrap="square">
            <a:spAutoFit/>
          </a:bodyPr>
          <a:lstStyle/>
          <a:p>
            <a:pPr algn="ctr"/>
            <a:r>
              <a:rPr lang="en-US" sz="3200" b="1" dirty="0">
                <a:solidFill>
                  <a:srgbClr val="003366"/>
                </a:solidFill>
              </a:rPr>
              <a:t>Transboundary High-Priority FRM Measures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11" name="TextBox 10">
            <a:extLst>
              <a:ext uri="{FF2B5EF4-FFF2-40B4-BE49-F238E27FC236}">
                <a16:creationId xmlns:a16="http://schemas.microsoft.com/office/drawing/2014/main" xmlns="" id="{A525685B-24B1-823F-D8FD-73CCBC49BFD9}"/>
              </a:ext>
            </a:extLst>
          </p:cNvPr>
          <p:cNvSpPr txBox="1"/>
          <p:nvPr/>
        </p:nvSpPr>
        <p:spPr>
          <a:xfrm>
            <a:off x="179512" y="4149080"/>
            <a:ext cx="8784975" cy="2262158"/>
          </a:xfrm>
          <a:prstGeom prst="rect">
            <a:avLst/>
          </a:prstGeom>
          <a:noFill/>
        </p:spPr>
        <p:txBody>
          <a:bodyPr wrap="square">
            <a:spAutoFit/>
          </a:bodyPr>
          <a:lstStyle/>
          <a:p>
            <a:pPr indent="268288" algn="just">
              <a:spcAft>
                <a:spcPts val="600"/>
              </a:spcAft>
            </a:pPr>
            <a:r>
              <a:rPr lang="en-US" b="1" dirty="0">
                <a:solidFill>
                  <a:srgbClr val="003366"/>
                </a:solidFill>
              </a:rPr>
              <a:t>It Can Be Observed: </a:t>
            </a:r>
          </a:p>
          <a:p>
            <a:pPr marL="285750" indent="-285750" algn="just">
              <a:spcAft>
                <a:spcPts val="600"/>
              </a:spcAft>
              <a:buFont typeface="Arial" panose="020B0604020202020204" pitchFamily="34" charset="0"/>
              <a:buChar char="•"/>
            </a:pPr>
            <a:r>
              <a:rPr lang="en-US" dirty="0">
                <a:solidFill>
                  <a:srgbClr val="003366"/>
                </a:solidFill>
              </a:rPr>
              <a:t>Only Six (6) FRM categories were identified as high-priority. Two (2) prevention (M21, M24), two (2) protection (M31, M35), and two (2) Preparedness (M41, M42).</a:t>
            </a:r>
          </a:p>
          <a:p>
            <a:pPr marL="285750" indent="-285750" algn="just">
              <a:spcAft>
                <a:spcPts val="600"/>
              </a:spcAft>
              <a:buFont typeface="Arial" panose="020B0604020202020204" pitchFamily="34" charset="0"/>
              <a:buChar char="•"/>
            </a:pPr>
            <a:r>
              <a:rPr lang="en-US" dirty="0">
                <a:solidFill>
                  <a:srgbClr val="003366"/>
                </a:solidFill>
              </a:rPr>
              <a:t>The Lower Drin is the only macro-area that includes all six (6) high-priority FRM measures.</a:t>
            </a:r>
          </a:p>
          <a:p>
            <a:pPr marL="285750" indent="-285750" algn="just">
              <a:spcAft>
                <a:spcPts val="600"/>
              </a:spcAft>
              <a:buFont typeface="Arial" panose="020B0604020202020204" pitchFamily="34" charset="0"/>
              <a:buChar char="•"/>
            </a:pPr>
            <a:r>
              <a:rPr lang="en-US" dirty="0">
                <a:solidFill>
                  <a:srgbClr val="003366"/>
                </a:solidFill>
              </a:rPr>
              <a:t>M31 – Natural Flood Management is the sole FRM Measure common for all homogeneous flooding macro-areas</a:t>
            </a:r>
          </a:p>
        </p:txBody>
      </p:sp>
      <p:pic>
        <p:nvPicPr>
          <p:cNvPr id="3" name="Picture 2">
            <a:extLst>
              <a:ext uri="{FF2B5EF4-FFF2-40B4-BE49-F238E27FC236}">
                <a16:creationId xmlns:a16="http://schemas.microsoft.com/office/drawing/2014/main" xmlns="" id="{7B963505-150A-2E2A-1A37-9ADB362ED2E7}"/>
              </a:ext>
            </a:extLst>
          </p:cNvPr>
          <p:cNvPicPr>
            <a:picLocks noChangeAspect="1"/>
          </p:cNvPicPr>
          <p:nvPr/>
        </p:nvPicPr>
        <p:blipFill>
          <a:blip r:embed="rId6"/>
          <a:srcRect b="-9"/>
          <a:stretch/>
        </p:blipFill>
        <p:spPr>
          <a:xfrm>
            <a:off x="343237" y="1461634"/>
            <a:ext cx="8549243" cy="2829878"/>
          </a:xfrm>
          <a:prstGeom prst="rect">
            <a:avLst/>
          </a:prstGeom>
        </p:spPr>
      </p:pic>
    </p:spTree>
    <p:extLst>
      <p:ext uri="{BB962C8B-B14F-4D97-AF65-F5344CB8AC3E}">
        <p14:creationId xmlns:p14="http://schemas.microsoft.com/office/powerpoint/2010/main" val="4131558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071538" y="575558"/>
            <a:ext cx="7000924" cy="584775"/>
          </a:xfrm>
          <a:prstGeom prst="rect">
            <a:avLst/>
          </a:prstGeom>
        </p:spPr>
        <p:txBody>
          <a:bodyPr wrap="square">
            <a:spAutoFit/>
          </a:bodyPr>
          <a:lstStyle/>
          <a:p>
            <a:pPr algn="ctr"/>
            <a:r>
              <a:rPr lang="en-US" sz="3200" b="1" dirty="0">
                <a:solidFill>
                  <a:schemeClr val="accent6">
                    <a:lumMod val="75000"/>
                  </a:schemeClr>
                </a:solidFill>
              </a:rPr>
              <a:t>Status of FRM in the Riparian Countries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grpSp>
        <p:nvGrpSpPr>
          <p:cNvPr id="46" name="Group 45"/>
          <p:cNvGrpSpPr/>
          <p:nvPr/>
        </p:nvGrpSpPr>
        <p:grpSpPr>
          <a:xfrm>
            <a:off x="913386" y="2132856"/>
            <a:ext cx="3867912" cy="646331"/>
            <a:chOff x="5385816" y="1878743"/>
            <a:chExt cx="3867912" cy="635400"/>
          </a:xfrm>
        </p:grpSpPr>
        <p:sp>
          <p:nvSpPr>
            <p:cNvPr id="60" name="TextBox 59"/>
            <p:cNvSpPr txBox="1"/>
            <p:nvPr/>
          </p:nvSpPr>
          <p:spPr>
            <a:xfrm>
              <a:off x="5385816" y="2103120"/>
              <a:ext cx="365760" cy="369332"/>
            </a:xfrm>
            <a:prstGeom prst="rect">
              <a:avLst/>
            </a:prstGeom>
            <a:noFill/>
          </p:spPr>
          <p:txBody>
            <a:bodyPr wrap="square" rtlCol="0">
              <a:spAutoFit/>
            </a:bodyPr>
            <a:lstStyle/>
            <a:p>
              <a:r>
                <a:rPr lang="en-US" b="1" dirty="0"/>
                <a:t>1</a:t>
              </a:r>
            </a:p>
          </p:txBody>
        </p:sp>
        <p:sp>
          <p:nvSpPr>
            <p:cNvPr id="61" name="TextBox 60"/>
            <p:cNvSpPr txBox="1"/>
            <p:nvPr/>
          </p:nvSpPr>
          <p:spPr>
            <a:xfrm>
              <a:off x="5751576" y="1878743"/>
              <a:ext cx="3502152" cy="635400"/>
            </a:xfrm>
            <a:prstGeom prst="rect">
              <a:avLst/>
            </a:prstGeom>
            <a:solidFill>
              <a:schemeClr val="accent1">
                <a:lumMod val="20000"/>
                <a:lumOff val="80000"/>
              </a:schemeClr>
            </a:solidFill>
            <a:ln w="28575">
              <a:solidFill>
                <a:srgbClr val="FF0000"/>
              </a:solidFill>
            </a:ln>
          </p:spPr>
          <p:txBody>
            <a:bodyPr wrap="square" rtlCol="0">
              <a:spAutoFit/>
            </a:bodyPr>
            <a:lstStyle/>
            <a:p>
              <a:pPr algn="ctr"/>
              <a:r>
                <a:rPr lang="en-US" dirty="0"/>
                <a:t>APSFR – Preliminary FR Assessment</a:t>
              </a:r>
            </a:p>
            <a:p>
              <a:pPr algn="ctr"/>
              <a:r>
                <a:rPr lang="en-US" dirty="0"/>
                <a:t>(Art. 4, Art. 5)</a:t>
              </a:r>
            </a:p>
          </p:txBody>
        </p:sp>
      </p:grpSp>
      <p:grpSp>
        <p:nvGrpSpPr>
          <p:cNvPr id="47" name="Group 46"/>
          <p:cNvGrpSpPr/>
          <p:nvPr/>
        </p:nvGrpSpPr>
        <p:grpSpPr>
          <a:xfrm>
            <a:off x="760224" y="3337532"/>
            <a:ext cx="4021074" cy="1584280"/>
            <a:chOff x="5232654" y="3063045"/>
            <a:chExt cx="4021074" cy="1557487"/>
          </a:xfrm>
        </p:grpSpPr>
        <p:grpSp>
          <p:nvGrpSpPr>
            <p:cNvPr id="56" name="Group 55"/>
            <p:cNvGrpSpPr/>
            <p:nvPr/>
          </p:nvGrpSpPr>
          <p:grpSpPr>
            <a:xfrm>
              <a:off x="5232654" y="3063045"/>
              <a:ext cx="4021074" cy="1015663"/>
              <a:chOff x="5232654" y="1878743"/>
              <a:chExt cx="4021074" cy="1015663"/>
            </a:xfrm>
          </p:grpSpPr>
          <p:sp>
            <p:nvSpPr>
              <p:cNvPr id="58" name="TextBox 57"/>
              <p:cNvSpPr txBox="1"/>
              <p:nvPr/>
            </p:nvSpPr>
            <p:spPr>
              <a:xfrm>
                <a:off x="5232654" y="2525074"/>
                <a:ext cx="365760" cy="369332"/>
              </a:xfrm>
              <a:prstGeom prst="rect">
                <a:avLst/>
              </a:prstGeom>
              <a:noFill/>
            </p:spPr>
            <p:txBody>
              <a:bodyPr wrap="square" rtlCol="0">
                <a:spAutoFit/>
              </a:bodyPr>
              <a:lstStyle/>
              <a:p>
                <a:r>
                  <a:rPr lang="en-US" b="1" dirty="0"/>
                  <a:t>2</a:t>
                </a:r>
              </a:p>
            </p:txBody>
          </p:sp>
          <p:sp>
            <p:nvSpPr>
              <p:cNvPr id="59" name="TextBox 58"/>
              <p:cNvSpPr txBox="1"/>
              <p:nvPr/>
            </p:nvSpPr>
            <p:spPr>
              <a:xfrm>
                <a:off x="5751576" y="1878743"/>
                <a:ext cx="3502152" cy="646331"/>
              </a:xfrm>
              <a:prstGeom prst="rect">
                <a:avLst/>
              </a:prstGeom>
              <a:solidFill>
                <a:schemeClr val="accent1">
                  <a:lumMod val="60000"/>
                  <a:lumOff val="40000"/>
                </a:schemeClr>
              </a:solidFill>
              <a:ln w="9525">
                <a:solidFill>
                  <a:schemeClr val="tx1">
                    <a:lumMod val="65000"/>
                    <a:lumOff val="35000"/>
                  </a:schemeClr>
                </a:solidFill>
              </a:ln>
            </p:spPr>
            <p:txBody>
              <a:bodyPr wrap="square" rtlCol="0">
                <a:spAutoFit/>
              </a:bodyPr>
              <a:lstStyle/>
              <a:p>
                <a:pPr algn="ctr"/>
                <a:r>
                  <a:rPr lang="en-US" dirty="0"/>
                  <a:t>Flood Hazard Maps for APSFRs</a:t>
                </a:r>
              </a:p>
              <a:p>
                <a:pPr algn="ctr"/>
                <a:r>
                  <a:rPr lang="en-US" dirty="0"/>
                  <a:t>(Art. 6(1))</a:t>
                </a:r>
              </a:p>
            </p:txBody>
          </p:sp>
        </p:grpSp>
        <p:sp>
          <p:nvSpPr>
            <p:cNvPr id="57" name="TextBox 56"/>
            <p:cNvSpPr txBox="1"/>
            <p:nvPr/>
          </p:nvSpPr>
          <p:spPr>
            <a:xfrm>
              <a:off x="5751576" y="3974201"/>
              <a:ext cx="3502152" cy="646331"/>
            </a:xfrm>
            <a:prstGeom prst="rect">
              <a:avLst/>
            </a:prstGeom>
            <a:solidFill>
              <a:schemeClr val="accent2">
                <a:lumMod val="40000"/>
                <a:lumOff val="60000"/>
              </a:schemeClr>
            </a:solidFill>
            <a:ln w="9525">
              <a:solidFill>
                <a:schemeClr val="tx1">
                  <a:lumMod val="65000"/>
                  <a:lumOff val="35000"/>
                </a:schemeClr>
              </a:solidFill>
            </a:ln>
          </p:spPr>
          <p:txBody>
            <a:bodyPr wrap="square" rtlCol="0">
              <a:spAutoFit/>
            </a:bodyPr>
            <a:lstStyle/>
            <a:p>
              <a:pPr algn="ctr"/>
              <a:r>
                <a:rPr lang="en-US" dirty="0"/>
                <a:t>Flood Risk Maps/ Vulnerability, Damage Assess. (Art. 6 (5))</a:t>
              </a:r>
            </a:p>
          </p:txBody>
        </p:sp>
      </p:grpSp>
      <p:cxnSp>
        <p:nvCxnSpPr>
          <p:cNvPr id="48" name="Straight Arrow Connector 47"/>
          <p:cNvCxnSpPr>
            <a:stCxn id="61" idx="2"/>
            <a:endCxn id="59" idx="0"/>
          </p:cNvCxnSpPr>
          <p:nvPr/>
        </p:nvCxnSpPr>
        <p:spPr>
          <a:xfrm>
            <a:off x="3030222" y="2779187"/>
            <a:ext cx="0" cy="55834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a:off x="3004314" y="3997706"/>
            <a:ext cx="0" cy="26546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50" name="Right Bracket 49"/>
          <p:cNvSpPr/>
          <p:nvPr/>
        </p:nvSpPr>
        <p:spPr>
          <a:xfrm rot="10800000">
            <a:off x="1013970" y="3204801"/>
            <a:ext cx="265176" cy="1884675"/>
          </a:xfrm>
          <a:prstGeom prst="righ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1" name="Right Bracket 50"/>
          <p:cNvSpPr/>
          <p:nvPr/>
        </p:nvSpPr>
        <p:spPr>
          <a:xfrm>
            <a:off x="4901694" y="3204801"/>
            <a:ext cx="265176" cy="1884675"/>
          </a:xfrm>
          <a:prstGeom prst="righ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52" name="Straight Arrow Connector 51"/>
          <p:cNvCxnSpPr/>
          <p:nvPr/>
        </p:nvCxnSpPr>
        <p:spPr>
          <a:xfrm>
            <a:off x="3021078" y="4921812"/>
            <a:ext cx="0" cy="26546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grpSp>
        <p:nvGrpSpPr>
          <p:cNvPr id="53" name="Group 52"/>
          <p:cNvGrpSpPr/>
          <p:nvPr/>
        </p:nvGrpSpPr>
        <p:grpSpPr>
          <a:xfrm>
            <a:off x="943104" y="5222208"/>
            <a:ext cx="3867912" cy="1200329"/>
            <a:chOff x="5385816" y="1878743"/>
            <a:chExt cx="3867912" cy="1180028"/>
          </a:xfrm>
        </p:grpSpPr>
        <p:sp>
          <p:nvSpPr>
            <p:cNvPr id="54" name="TextBox 53"/>
            <p:cNvSpPr txBox="1"/>
            <p:nvPr/>
          </p:nvSpPr>
          <p:spPr>
            <a:xfrm>
              <a:off x="5385816" y="2103120"/>
              <a:ext cx="365760" cy="369332"/>
            </a:xfrm>
            <a:prstGeom prst="rect">
              <a:avLst/>
            </a:prstGeom>
            <a:noFill/>
          </p:spPr>
          <p:txBody>
            <a:bodyPr wrap="square" rtlCol="0">
              <a:spAutoFit/>
            </a:bodyPr>
            <a:lstStyle/>
            <a:p>
              <a:r>
                <a:rPr lang="en-US" b="1" dirty="0"/>
                <a:t>3</a:t>
              </a:r>
            </a:p>
          </p:txBody>
        </p:sp>
        <p:sp>
          <p:nvSpPr>
            <p:cNvPr id="55" name="TextBox 54"/>
            <p:cNvSpPr txBox="1"/>
            <p:nvPr/>
          </p:nvSpPr>
          <p:spPr>
            <a:xfrm>
              <a:off x="5751576" y="1878743"/>
              <a:ext cx="3502152" cy="1180028"/>
            </a:xfrm>
            <a:prstGeom prst="rect">
              <a:avLst/>
            </a:prstGeom>
            <a:solidFill>
              <a:srgbClr val="92D050"/>
            </a:solidFill>
            <a:ln w="9525">
              <a:solidFill>
                <a:schemeClr val="tx1"/>
              </a:solidFill>
            </a:ln>
          </p:spPr>
          <p:txBody>
            <a:bodyPr wrap="square" rtlCol="0">
              <a:spAutoFit/>
            </a:bodyPr>
            <a:lstStyle/>
            <a:p>
              <a:pPr algn="ctr"/>
              <a:r>
                <a:rPr lang="en-US" dirty="0"/>
                <a:t>Flood Risk Management Plans</a:t>
              </a:r>
            </a:p>
            <a:p>
              <a:pPr algn="ctr"/>
              <a:r>
                <a:rPr lang="en-US" dirty="0"/>
                <a:t>(Art. 7)</a:t>
              </a:r>
            </a:p>
            <a:p>
              <a:pPr algn="ctr"/>
              <a:r>
                <a:rPr lang="en-US" b="1" dirty="0">
                  <a:solidFill>
                    <a:srgbClr val="FF0000"/>
                  </a:solidFill>
                </a:rPr>
                <a:t>Transboundary FRM Plan for the  Drin River Basin  (Art. 8)</a:t>
              </a:r>
            </a:p>
          </p:txBody>
        </p:sp>
      </p:grpSp>
      <p:sp>
        <p:nvSpPr>
          <p:cNvPr id="62" name="TextBox 61"/>
          <p:cNvSpPr txBox="1"/>
          <p:nvPr/>
        </p:nvSpPr>
        <p:spPr>
          <a:xfrm rot="16200000">
            <a:off x="3863435" y="3886166"/>
            <a:ext cx="3643656" cy="338554"/>
          </a:xfrm>
          <a:prstGeom prst="rect">
            <a:avLst/>
          </a:prstGeom>
          <a:solidFill>
            <a:srgbClr val="92D050"/>
          </a:solidFill>
          <a:ln>
            <a:solidFill>
              <a:srgbClr val="92D050"/>
            </a:solidFill>
          </a:ln>
        </p:spPr>
        <p:txBody>
          <a:bodyPr wrap="square" rtlCol="0">
            <a:spAutoFit/>
          </a:bodyPr>
          <a:lstStyle/>
          <a:p>
            <a:pPr algn="ctr"/>
            <a:r>
              <a:rPr lang="de-CH" sz="1600" dirty="0"/>
              <a:t>MONTENEGRO</a:t>
            </a:r>
            <a:endParaRPr lang="en-GB" sz="1600" dirty="0"/>
          </a:p>
        </p:txBody>
      </p:sp>
      <p:sp>
        <p:nvSpPr>
          <p:cNvPr id="63" name="TextBox 62"/>
          <p:cNvSpPr txBox="1"/>
          <p:nvPr/>
        </p:nvSpPr>
        <p:spPr>
          <a:xfrm>
            <a:off x="1290202" y="1418009"/>
            <a:ext cx="6594166" cy="369332"/>
          </a:xfrm>
          <a:prstGeom prst="rect">
            <a:avLst/>
          </a:prstGeom>
          <a:solidFill>
            <a:srgbClr val="00B0F0"/>
          </a:solidFill>
          <a:ln>
            <a:solidFill>
              <a:srgbClr val="00B0F0"/>
            </a:solidFill>
          </a:ln>
        </p:spPr>
        <p:txBody>
          <a:bodyPr wrap="square" rtlCol="0">
            <a:spAutoFit/>
          </a:bodyPr>
          <a:lstStyle/>
          <a:p>
            <a:pPr algn="ctr"/>
            <a:r>
              <a:rPr lang="de-CH" b="1" dirty="0"/>
              <a:t>Drin/Drim – Buna/Bojana River </a:t>
            </a:r>
            <a:r>
              <a:rPr lang="de-CH" b="1" dirty="0" err="1"/>
              <a:t>Basin</a:t>
            </a:r>
            <a:r>
              <a:rPr lang="de-CH" b="1" dirty="0"/>
              <a:t> – EU Floods </a:t>
            </a:r>
            <a:r>
              <a:rPr lang="de-CH" b="1" dirty="0" err="1"/>
              <a:t>Directive</a:t>
            </a:r>
            <a:endParaRPr lang="en-GB" b="1" dirty="0"/>
          </a:p>
        </p:txBody>
      </p:sp>
      <p:sp>
        <p:nvSpPr>
          <p:cNvPr id="67" name="TextBox 66"/>
          <p:cNvSpPr txBox="1"/>
          <p:nvPr/>
        </p:nvSpPr>
        <p:spPr>
          <a:xfrm rot="16200000">
            <a:off x="4485276" y="3893780"/>
            <a:ext cx="3628428" cy="338554"/>
          </a:xfrm>
          <a:prstGeom prst="rect">
            <a:avLst/>
          </a:prstGeom>
          <a:solidFill>
            <a:srgbClr val="92D050"/>
          </a:solidFill>
          <a:ln>
            <a:solidFill>
              <a:srgbClr val="92D050"/>
            </a:solidFill>
          </a:ln>
        </p:spPr>
        <p:txBody>
          <a:bodyPr wrap="square" rtlCol="0">
            <a:spAutoFit/>
          </a:bodyPr>
          <a:lstStyle/>
          <a:p>
            <a:pPr algn="ctr"/>
            <a:r>
              <a:rPr lang="de-CH" sz="1600" dirty="0"/>
              <a:t>ALBANIA</a:t>
            </a:r>
            <a:endParaRPr lang="en-GB" sz="1600" dirty="0"/>
          </a:p>
        </p:txBody>
      </p:sp>
      <p:sp>
        <p:nvSpPr>
          <p:cNvPr id="69" name="TextBox 68"/>
          <p:cNvSpPr txBox="1"/>
          <p:nvPr/>
        </p:nvSpPr>
        <p:spPr>
          <a:xfrm rot="16200000">
            <a:off x="5692359" y="3442846"/>
            <a:ext cx="2726564" cy="338554"/>
          </a:xfrm>
          <a:prstGeom prst="rect">
            <a:avLst/>
          </a:prstGeom>
          <a:solidFill>
            <a:schemeClr val="accent2">
              <a:lumMod val="40000"/>
              <a:lumOff val="60000"/>
            </a:schemeClr>
          </a:solidFill>
          <a:ln>
            <a:solidFill>
              <a:schemeClr val="accent2">
                <a:lumMod val="40000"/>
                <a:lumOff val="60000"/>
              </a:schemeClr>
            </a:solidFill>
          </a:ln>
        </p:spPr>
        <p:txBody>
          <a:bodyPr wrap="square" rtlCol="0">
            <a:spAutoFit/>
          </a:bodyPr>
          <a:lstStyle/>
          <a:p>
            <a:pPr algn="ctr"/>
            <a:r>
              <a:rPr lang="de-CH" sz="1600" dirty="0"/>
              <a:t>NORTH MACEDONIA</a:t>
            </a:r>
            <a:endParaRPr lang="en-GB" sz="1600" dirty="0"/>
          </a:p>
        </p:txBody>
      </p:sp>
      <p:sp>
        <p:nvSpPr>
          <p:cNvPr id="71" name="TextBox 70"/>
          <p:cNvSpPr txBox="1"/>
          <p:nvPr/>
        </p:nvSpPr>
        <p:spPr>
          <a:xfrm rot="16200000">
            <a:off x="7011126" y="2771782"/>
            <a:ext cx="1398172" cy="348311"/>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pPr algn="ctr"/>
            <a:r>
              <a:rPr lang="de-CH" sz="1600" dirty="0"/>
              <a:t>KOSOVO</a:t>
            </a:r>
            <a:endParaRPr lang="en-GB" sz="1600" dirty="0"/>
          </a:p>
        </p:txBody>
      </p:sp>
      <p:sp>
        <p:nvSpPr>
          <p:cNvPr id="4" name="TextBox 3">
            <a:extLst>
              <a:ext uri="{FF2B5EF4-FFF2-40B4-BE49-F238E27FC236}">
                <a16:creationId xmlns:a16="http://schemas.microsoft.com/office/drawing/2014/main" xmlns="" id="{262217EC-F8DC-62BA-DFBA-53700C9564C9}"/>
              </a:ext>
            </a:extLst>
          </p:cNvPr>
          <p:cNvSpPr txBox="1"/>
          <p:nvPr/>
        </p:nvSpPr>
        <p:spPr>
          <a:xfrm>
            <a:off x="4901694" y="6078199"/>
            <a:ext cx="4178203" cy="646331"/>
          </a:xfrm>
          <a:prstGeom prst="rect">
            <a:avLst/>
          </a:prstGeom>
          <a:noFill/>
        </p:spPr>
        <p:txBody>
          <a:bodyPr wrap="square">
            <a:spAutoFit/>
          </a:bodyPr>
          <a:lstStyle/>
          <a:p>
            <a:pPr algn="ctr"/>
            <a:r>
              <a:rPr lang="en-US" sz="1800" b="1" dirty="0">
                <a:solidFill>
                  <a:schemeClr val="tx2">
                    <a:lumMod val="75000"/>
                  </a:schemeClr>
                </a:solidFill>
              </a:rPr>
              <a:t>The Transboundary </a:t>
            </a:r>
            <a:r>
              <a:rPr lang="en-US" sz="1800" b="1" dirty="0">
                <a:solidFill>
                  <a:srgbClr val="C00000"/>
                </a:solidFill>
              </a:rPr>
              <a:t>FRM Plan </a:t>
            </a:r>
            <a:r>
              <a:rPr lang="en-US" b="1" dirty="0">
                <a:solidFill>
                  <a:schemeClr val="tx2">
                    <a:lumMod val="75000"/>
                  </a:schemeClr>
                </a:solidFill>
              </a:rPr>
              <a:t>shall be based on a Transboundary </a:t>
            </a:r>
            <a:r>
              <a:rPr lang="en-US" sz="1800" b="1" dirty="0">
                <a:solidFill>
                  <a:srgbClr val="C00000"/>
                </a:solidFill>
              </a:rPr>
              <a:t>FRM Strategy</a:t>
            </a:r>
            <a:endParaRPr lang="en-US" dirty="0">
              <a:solidFill>
                <a:srgbClr val="C00000"/>
              </a:solidFill>
            </a:endParaRPr>
          </a:p>
        </p:txBody>
      </p:sp>
    </p:spTree>
    <p:extLst>
      <p:ext uri="{BB962C8B-B14F-4D97-AF65-F5344CB8AC3E}">
        <p14:creationId xmlns:p14="http://schemas.microsoft.com/office/powerpoint/2010/main" val="2054126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87087" y="681054"/>
            <a:ext cx="8640960" cy="1323439"/>
          </a:xfrm>
          <a:prstGeom prst="rect">
            <a:avLst/>
          </a:prstGeom>
        </p:spPr>
        <p:txBody>
          <a:bodyPr wrap="square">
            <a:spAutoFit/>
          </a:bodyPr>
          <a:lstStyle/>
          <a:p>
            <a:pPr algn="ctr"/>
            <a:r>
              <a:rPr lang="en-GB" sz="3200" b="1" dirty="0">
                <a:solidFill>
                  <a:srgbClr val="003366"/>
                </a:solidFill>
              </a:rPr>
              <a:t>Summary Table - Axis of Action  I</a:t>
            </a:r>
            <a:endParaRPr lang="en-GB" sz="1600" b="1" dirty="0">
              <a:solidFill>
                <a:srgbClr val="003366"/>
              </a:solidFill>
            </a:endParaRPr>
          </a:p>
          <a:p>
            <a:pPr algn="ctr"/>
            <a:r>
              <a:rPr lang="en-US" sz="1600" dirty="0">
                <a:solidFill>
                  <a:schemeClr val="tx2">
                    <a:lumMod val="75000"/>
                  </a:schemeClr>
                </a:solidFill>
              </a:rPr>
              <a:t>Ensure Flood Risk </a:t>
            </a:r>
            <a:r>
              <a:rPr lang="en-US" sz="1600" b="1" dirty="0">
                <a:solidFill>
                  <a:schemeClr val="tx2">
                    <a:lumMod val="75000"/>
                  </a:schemeClr>
                </a:solidFill>
              </a:rPr>
              <a:t>Awareness</a:t>
            </a:r>
            <a:r>
              <a:rPr lang="en-US" sz="1600" dirty="0">
                <a:solidFill>
                  <a:schemeClr val="tx2">
                    <a:lumMod val="75000"/>
                  </a:schemeClr>
                </a:solidFill>
              </a:rPr>
              <a:t>, </a:t>
            </a:r>
            <a:r>
              <a:rPr lang="en-US" sz="1600" b="1" dirty="0">
                <a:solidFill>
                  <a:schemeClr val="tx2">
                    <a:lumMod val="75000"/>
                  </a:schemeClr>
                </a:solidFill>
              </a:rPr>
              <a:t>Preparedness</a:t>
            </a:r>
            <a:r>
              <a:rPr lang="en-US" sz="1600" dirty="0">
                <a:solidFill>
                  <a:schemeClr val="tx2">
                    <a:lumMod val="75000"/>
                  </a:schemeClr>
                </a:solidFill>
              </a:rPr>
              <a:t> &amp; </a:t>
            </a:r>
            <a:r>
              <a:rPr lang="en-US" sz="1600" b="1" dirty="0">
                <a:solidFill>
                  <a:schemeClr val="tx2">
                    <a:lumMod val="75000"/>
                  </a:schemeClr>
                </a:solidFill>
              </a:rPr>
              <a:t>Good Governance</a:t>
            </a:r>
            <a:endParaRPr lang="it-IT" sz="1600" b="1" dirty="0">
              <a:solidFill>
                <a:schemeClr val="tx2">
                  <a:lumMod val="75000"/>
                </a:schemeClr>
              </a:solidFill>
            </a:endParaRPr>
          </a:p>
          <a:p>
            <a:pPr algn="ct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3" name="Picture 2"/>
          <p:cNvPicPr>
            <a:picLocks noChangeAspect="1"/>
          </p:cNvPicPr>
          <p:nvPr/>
        </p:nvPicPr>
        <p:blipFill>
          <a:blip r:embed="rId6"/>
          <a:stretch>
            <a:fillRect/>
          </a:stretch>
        </p:blipFill>
        <p:spPr>
          <a:xfrm>
            <a:off x="417912" y="1550645"/>
            <a:ext cx="7898504" cy="5169621"/>
          </a:xfrm>
          <a:prstGeom prst="rect">
            <a:avLst/>
          </a:prstGeom>
        </p:spPr>
      </p:pic>
    </p:spTree>
    <p:extLst>
      <p:ext uri="{BB962C8B-B14F-4D97-AF65-F5344CB8AC3E}">
        <p14:creationId xmlns:p14="http://schemas.microsoft.com/office/powerpoint/2010/main" val="1981753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91597" y="628445"/>
            <a:ext cx="8640960" cy="1323439"/>
          </a:xfrm>
          <a:prstGeom prst="rect">
            <a:avLst/>
          </a:prstGeom>
        </p:spPr>
        <p:txBody>
          <a:bodyPr wrap="square">
            <a:spAutoFit/>
          </a:bodyPr>
          <a:lstStyle/>
          <a:p>
            <a:pPr algn="ctr"/>
            <a:r>
              <a:rPr lang="en-GB" sz="3200" b="1" dirty="0">
                <a:solidFill>
                  <a:srgbClr val="003366"/>
                </a:solidFill>
              </a:rPr>
              <a:t>Summary Table  - Axis of Action  II</a:t>
            </a:r>
          </a:p>
          <a:p>
            <a:pPr algn="ctr"/>
            <a:r>
              <a:rPr lang="en-US" sz="1600" b="1" dirty="0">
                <a:solidFill>
                  <a:srgbClr val="003366"/>
                </a:solidFill>
              </a:rPr>
              <a:t>Incentive Nature Based Solutions  &amp; No-Regret Climate Adaptation Measures</a:t>
            </a:r>
          </a:p>
          <a:p>
            <a:pPr algn="ct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4" name="Picture 3"/>
          <p:cNvPicPr>
            <a:picLocks noChangeAspect="1"/>
          </p:cNvPicPr>
          <p:nvPr/>
        </p:nvPicPr>
        <p:blipFill>
          <a:blip r:embed="rId6"/>
          <a:stretch>
            <a:fillRect/>
          </a:stretch>
        </p:blipFill>
        <p:spPr>
          <a:xfrm>
            <a:off x="206832" y="1663305"/>
            <a:ext cx="8651269" cy="5009538"/>
          </a:xfrm>
          <a:prstGeom prst="rect">
            <a:avLst/>
          </a:prstGeom>
        </p:spPr>
      </p:pic>
    </p:spTree>
    <p:extLst>
      <p:ext uri="{BB962C8B-B14F-4D97-AF65-F5344CB8AC3E}">
        <p14:creationId xmlns:p14="http://schemas.microsoft.com/office/powerpoint/2010/main" val="867988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21518" y="713811"/>
            <a:ext cx="8640960" cy="830997"/>
          </a:xfrm>
          <a:prstGeom prst="rect">
            <a:avLst/>
          </a:prstGeom>
        </p:spPr>
        <p:txBody>
          <a:bodyPr wrap="square">
            <a:spAutoFit/>
          </a:bodyPr>
          <a:lstStyle/>
          <a:p>
            <a:pPr algn="ctr"/>
            <a:r>
              <a:rPr lang="en-GB" sz="3200" b="1" dirty="0">
                <a:solidFill>
                  <a:srgbClr val="003366"/>
                </a:solidFill>
              </a:rPr>
              <a:t>Summary Table  - Axis of Action III</a:t>
            </a:r>
          </a:p>
          <a:p>
            <a:pPr algn="ctr"/>
            <a:r>
              <a:rPr lang="en-US" sz="1600" b="1" dirty="0">
                <a:solidFill>
                  <a:srgbClr val="003366"/>
                </a:solidFill>
              </a:rPr>
              <a:t>Promote Equitable Transboundary Cooperation and Bottom-Up Community Based Projects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14" name="Picture 13"/>
          <p:cNvPicPr>
            <a:picLocks noChangeAspect="1"/>
          </p:cNvPicPr>
          <p:nvPr/>
        </p:nvPicPr>
        <p:blipFill>
          <a:blip r:embed="rId6"/>
          <a:stretch>
            <a:fillRect/>
          </a:stretch>
        </p:blipFill>
        <p:spPr>
          <a:xfrm>
            <a:off x="5906" y="1544808"/>
            <a:ext cx="8945626" cy="5190845"/>
          </a:xfrm>
          <a:prstGeom prst="rect">
            <a:avLst/>
          </a:prstGeom>
        </p:spPr>
      </p:pic>
    </p:spTree>
    <p:extLst>
      <p:ext uri="{BB962C8B-B14F-4D97-AF65-F5344CB8AC3E}">
        <p14:creationId xmlns:p14="http://schemas.microsoft.com/office/powerpoint/2010/main" val="1283422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21518" y="713811"/>
            <a:ext cx="8640960" cy="830997"/>
          </a:xfrm>
          <a:prstGeom prst="rect">
            <a:avLst/>
          </a:prstGeom>
        </p:spPr>
        <p:txBody>
          <a:bodyPr wrap="square">
            <a:spAutoFit/>
          </a:bodyPr>
          <a:lstStyle/>
          <a:p>
            <a:pPr algn="ctr"/>
            <a:r>
              <a:rPr lang="en-GB" sz="3200" b="1" dirty="0">
                <a:solidFill>
                  <a:srgbClr val="003366"/>
                </a:solidFill>
              </a:rPr>
              <a:t>Summary Table  - Axis of Action III</a:t>
            </a:r>
          </a:p>
          <a:p>
            <a:pPr algn="ctr"/>
            <a:r>
              <a:rPr lang="en-US" sz="1600" b="1" dirty="0">
                <a:solidFill>
                  <a:srgbClr val="003366"/>
                </a:solidFill>
              </a:rPr>
              <a:t>Promote Equitable Transboundary Cooperation and Bottom-Up Community Based Projects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3" name="Picture 2"/>
          <p:cNvPicPr>
            <a:picLocks noChangeAspect="1"/>
          </p:cNvPicPr>
          <p:nvPr/>
        </p:nvPicPr>
        <p:blipFill>
          <a:blip r:embed="rId6"/>
          <a:stretch>
            <a:fillRect/>
          </a:stretch>
        </p:blipFill>
        <p:spPr>
          <a:xfrm>
            <a:off x="296272" y="1719474"/>
            <a:ext cx="8820472" cy="4973006"/>
          </a:xfrm>
          <a:prstGeom prst="rect">
            <a:avLst/>
          </a:prstGeom>
        </p:spPr>
      </p:pic>
    </p:spTree>
    <p:extLst>
      <p:ext uri="{BB962C8B-B14F-4D97-AF65-F5344CB8AC3E}">
        <p14:creationId xmlns:p14="http://schemas.microsoft.com/office/powerpoint/2010/main" val="3772554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51520" y="782197"/>
            <a:ext cx="8640960" cy="584775"/>
          </a:xfrm>
          <a:prstGeom prst="rect">
            <a:avLst/>
          </a:prstGeom>
        </p:spPr>
        <p:txBody>
          <a:bodyPr wrap="square">
            <a:spAutoFit/>
          </a:bodyPr>
          <a:lstStyle/>
          <a:p>
            <a:pPr algn="ctr"/>
            <a:r>
              <a:rPr lang="en-US" sz="3200" b="1" dirty="0">
                <a:solidFill>
                  <a:srgbClr val="003366"/>
                </a:solidFill>
              </a:rPr>
              <a:t>Other Transboundary High-Priority FRM Measures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11" name="TextBox 10">
            <a:extLst>
              <a:ext uri="{FF2B5EF4-FFF2-40B4-BE49-F238E27FC236}">
                <a16:creationId xmlns:a16="http://schemas.microsoft.com/office/drawing/2014/main" xmlns="" id="{A525685B-24B1-823F-D8FD-73CCBC49BFD9}"/>
              </a:ext>
            </a:extLst>
          </p:cNvPr>
          <p:cNvSpPr txBox="1"/>
          <p:nvPr/>
        </p:nvSpPr>
        <p:spPr>
          <a:xfrm>
            <a:off x="251520" y="1435359"/>
            <a:ext cx="8640960" cy="5401479"/>
          </a:xfrm>
          <a:prstGeom prst="rect">
            <a:avLst/>
          </a:prstGeom>
          <a:noFill/>
        </p:spPr>
        <p:txBody>
          <a:bodyPr wrap="square">
            <a:spAutoFit/>
          </a:bodyPr>
          <a:lstStyle/>
          <a:p>
            <a:pPr algn="just">
              <a:spcAft>
                <a:spcPts val="600"/>
              </a:spcAft>
            </a:pPr>
            <a:r>
              <a:rPr lang="en-US" b="1" dirty="0">
                <a:solidFill>
                  <a:srgbClr val="003366"/>
                </a:solidFill>
              </a:rPr>
              <a:t>Agriculture Sector:</a:t>
            </a:r>
          </a:p>
          <a:p>
            <a:pPr marL="285750" indent="-285750" algn="just">
              <a:spcAft>
                <a:spcPts val="600"/>
              </a:spcAft>
              <a:buFont typeface="Courier New" panose="02070309020205020404" pitchFamily="49" charset="0"/>
              <a:buChar char="o"/>
            </a:pPr>
            <a:r>
              <a:rPr lang="en-US" dirty="0">
                <a:solidFill>
                  <a:srgbClr val="003366"/>
                </a:solidFill>
              </a:rPr>
              <a:t>Improve the agricultural resilience in flood-prone areas, Development and Enforcement of Sustainable Land Use Policies (Coping with Floods)</a:t>
            </a:r>
          </a:p>
          <a:p>
            <a:pPr marL="285750" indent="-285750" algn="just">
              <a:spcAft>
                <a:spcPts val="1200"/>
              </a:spcAft>
              <a:buFont typeface="Courier New" panose="02070309020205020404" pitchFamily="49" charset="0"/>
              <a:buChar char="o"/>
            </a:pPr>
            <a:r>
              <a:rPr lang="en-US" dirty="0">
                <a:solidFill>
                  <a:srgbClr val="003366"/>
                </a:solidFill>
              </a:rPr>
              <a:t>Improvement of drainage systems</a:t>
            </a:r>
          </a:p>
          <a:p>
            <a:pPr algn="just">
              <a:spcAft>
                <a:spcPts val="600"/>
              </a:spcAft>
            </a:pPr>
            <a:r>
              <a:rPr lang="en-US" b="1" dirty="0">
                <a:solidFill>
                  <a:srgbClr val="003366"/>
                </a:solidFill>
              </a:rPr>
              <a:t>Energy (Hydropower) Sector:</a:t>
            </a:r>
          </a:p>
          <a:p>
            <a:pPr marL="285750" indent="-285750" algn="just">
              <a:spcAft>
                <a:spcPts val="600"/>
              </a:spcAft>
              <a:buFont typeface="Courier New" panose="02070309020205020404" pitchFamily="49" charset="0"/>
              <a:buChar char="o"/>
            </a:pPr>
            <a:r>
              <a:rPr lang="en-US" dirty="0">
                <a:solidFill>
                  <a:srgbClr val="003366"/>
                </a:solidFill>
              </a:rPr>
              <a:t>Enhance Reservoir Storage Capacities and Modernize Hydropower Facilities</a:t>
            </a:r>
          </a:p>
          <a:p>
            <a:pPr marL="285750" indent="-285750" algn="just">
              <a:spcAft>
                <a:spcPts val="1200"/>
              </a:spcAft>
              <a:buFont typeface="Courier New" panose="02070309020205020404" pitchFamily="49" charset="0"/>
              <a:buChar char="o"/>
            </a:pPr>
            <a:r>
              <a:rPr lang="en-US" dirty="0">
                <a:solidFill>
                  <a:srgbClr val="003366"/>
                </a:solidFill>
              </a:rPr>
              <a:t>Promote Regional Cooperation and Integrated Water Management</a:t>
            </a:r>
          </a:p>
          <a:p>
            <a:pPr algn="just">
              <a:spcAft>
                <a:spcPts val="600"/>
              </a:spcAft>
            </a:pPr>
            <a:r>
              <a:rPr lang="en-US" b="1" dirty="0">
                <a:solidFill>
                  <a:srgbClr val="003366"/>
                </a:solidFill>
              </a:rPr>
              <a:t>Risk Financing &amp; Risk Transfer </a:t>
            </a:r>
          </a:p>
          <a:p>
            <a:pPr marL="285750" indent="-285750" algn="just">
              <a:spcAft>
                <a:spcPts val="600"/>
              </a:spcAft>
              <a:buFont typeface="Courier New" panose="02070309020205020404" pitchFamily="49" charset="0"/>
              <a:buChar char="o"/>
            </a:pPr>
            <a:r>
              <a:rPr lang="en-US" dirty="0">
                <a:solidFill>
                  <a:srgbClr val="003366"/>
                </a:solidFill>
              </a:rPr>
              <a:t>Promotion of Insurance products and Tax incentives  (Italy, mandatory since 01/01/25)</a:t>
            </a:r>
          </a:p>
          <a:p>
            <a:pPr marL="285750" indent="-285750" algn="just">
              <a:spcAft>
                <a:spcPts val="1200"/>
              </a:spcAft>
              <a:buFont typeface="Courier New" panose="02070309020205020404" pitchFamily="49" charset="0"/>
              <a:buChar char="o"/>
            </a:pPr>
            <a:r>
              <a:rPr lang="en-US" dirty="0">
                <a:solidFill>
                  <a:srgbClr val="003366"/>
                </a:solidFill>
              </a:rPr>
              <a:t>Public awareness campaigns about the need for private risk financing</a:t>
            </a:r>
          </a:p>
          <a:p>
            <a:pPr algn="just">
              <a:spcAft>
                <a:spcPts val="600"/>
              </a:spcAft>
            </a:pPr>
            <a:r>
              <a:rPr lang="en-US" b="1" dirty="0">
                <a:solidFill>
                  <a:srgbClr val="003366"/>
                </a:solidFill>
              </a:rPr>
              <a:t>Institutional Strengthening &amp; Investment Plan</a:t>
            </a:r>
          </a:p>
          <a:p>
            <a:pPr marL="285750" indent="-285750" algn="just">
              <a:spcAft>
                <a:spcPts val="600"/>
              </a:spcAft>
              <a:buFont typeface="Courier New" panose="02070309020205020404" pitchFamily="49" charset="0"/>
              <a:buChar char="o"/>
            </a:pPr>
            <a:r>
              <a:rPr lang="en-US" dirty="0">
                <a:solidFill>
                  <a:srgbClr val="003366"/>
                </a:solidFill>
              </a:rPr>
              <a:t>Strengthening key riparian institutions related to hydro-climatic risks </a:t>
            </a:r>
          </a:p>
          <a:p>
            <a:pPr marL="285750" indent="-285750" algn="just">
              <a:spcAft>
                <a:spcPts val="600"/>
              </a:spcAft>
              <a:buFont typeface="Courier New" panose="02070309020205020404" pitchFamily="49" charset="0"/>
              <a:buChar char="o"/>
            </a:pPr>
            <a:r>
              <a:rPr lang="en-US" dirty="0">
                <a:solidFill>
                  <a:srgbClr val="003366"/>
                </a:solidFill>
              </a:rPr>
              <a:t>Hydro-climatic risks cannot rely on a single lead agency, it’s necessary a joined-up  government approach involving key agencies </a:t>
            </a:r>
          </a:p>
          <a:p>
            <a:pPr marL="285750" indent="-285750" algn="just">
              <a:spcAft>
                <a:spcPts val="600"/>
              </a:spcAft>
              <a:buFont typeface="Courier New" panose="02070309020205020404" pitchFamily="49" charset="0"/>
              <a:buChar char="o"/>
            </a:pPr>
            <a:r>
              <a:rPr lang="en-US" dirty="0">
                <a:solidFill>
                  <a:srgbClr val="003366"/>
                </a:solidFill>
              </a:rPr>
              <a:t>Promote the constitution of a Transboundary Drin River Basin Commission  (DRBC)</a:t>
            </a:r>
          </a:p>
        </p:txBody>
      </p:sp>
    </p:spTree>
    <p:extLst>
      <p:ext uri="{BB962C8B-B14F-4D97-AF65-F5344CB8AC3E}">
        <p14:creationId xmlns:p14="http://schemas.microsoft.com/office/powerpoint/2010/main" val="2094123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B83DB9-2206-3282-DEC9-447EDF665A26}"/>
            </a:ext>
          </a:extLst>
        </p:cNvPr>
        <p:cNvGrpSpPr/>
        <p:nvPr/>
      </p:nvGrpSpPr>
      <p:grpSpPr>
        <a:xfrm>
          <a:off x="0" y="0"/>
          <a:ext cx="0" cy="0"/>
          <a:chOff x="0" y="0"/>
          <a:chExt cx="0" cy="0"/>
        </a:xfrm>
      </p:grpSpPr>
      <p:sp>
        <p:nvSpPr>
          <p:cNvPr id="7" name="Rettangolo 6">
            <a:extLst>
              <a:ext uri="{FF2B5EF4-FFF2-40B4-BE49-F238E27FC236}">
                <a16:creationId xmlns:a16="http://schemas.microsoft.com/office/drawing/2014/main" xmlns="" id="{546E7A32-AE43-89F9-3CA2-5959CE7209FC}"/>
              </a:ext>
            </a:extLst>
          </p:cNvPr>
          <p:cNvSpPr/>
          <p:nvPr/>
        </p:nvSpPr>
        <p:spPr>
          <a:xfrm>
            <a:off x="755576" y="2492896"/>
            <a:ext cx="7504980" cy="1077218"/>
          </a:xfrm>
          <a:prstGeom prst="rect">
            <a:avLst/>
          </a:prstGeom>
        </p:spPr>
        <p:txBody>
          <a:bodyPr wrap="square">
            <a:spAutoFit/>
          </a:bodyPr>
          <a:lstStyle/>
          <a:p>
            <a:pPr algn="ctr"/>
            <a:r>
              <a:rPr lang="en-US" sz="3200" b="1" dirty="0">
                <a:solidFill>
                  <a:srgbClr val="003366"/>
                </a:solidFill>
              </a:rPr>
              <a:t>Specific FRM Actions</a:t>
            </a:r>
          </a:p>
          <a:p>
            <a:pPr algn="ctr"/>
            <a:r>
              <a:rPr lang="en-US" sz="3200" b="1" dirty="0">
                <a:solidFill>
                  <a:srgbClr val="003366"/>
                </a:solidFill>
              </a:rPr>
              <a:t>By Homogeneous Flooding Macro-Areas</a:t>
            </a:r>
          </a:p>
        </p:txBody>
      </p:sp>
      <p:pic>
        <p:nvPicPr>
          <p:cNvPr id="2" name="Picture 8">
            <a:extLst>
              <a:ext uri="{FF2B5EF4-FFF2-40B4-BE49-F238E27FC236}">
                <a16:creationId xmlns:a16="http://schemas.microsoft.com/office/drawing/2014/main" xmlns="" id="{B50DEC67-F5D5-14BF-D287-6368AA17A7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A902F2A-D21E-0BA0-3DA6-DA965A8E8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A09C09B6-A596-BD04-78C0-01C8EBEC7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Tree>
    <p:extLst>
      <p:ext uri="{BB962C8B-B14F-4D97-AF65-F5344CB8AC3E}">
        <p14:creationId xmlns:p14="http://schemas.microsoft.com/office/powerpoint/2010/main" val="525902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584775"/>
          </a:xfrm>
          <a:prstGeom prst="rect">
            <a:avLst/>
          </a:prstGeom>
        </p:spPr>
        <p:txBody>
          <a:bodyPr wrap="square">
            <a:spAutoFit/>
          </a:bodyPr>
          <a:lstStyle/>
          <a:p>
            <a:pPr algn="ctr"/>
            <a:r>
              <a:rPr lang="en-GB" sz="3200" b="1" dirty="0">
                <a:solidFill>
                  <a:srgbClr val="003366"/>
                </a:solidFill>
              </a:rPr>
              <a:t>Lower Drin Macro-Area</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359" y="1376771"/>
            <a:ext cx="7692738" cy="5439470"/>
          </a:xfrm>
          <a:prstGeom prst="rect">
            <a:avLst/>
          </a:prstGeom>
        </p:spPr>
      </p:pic>
    </p:spTree>
    <p:extLst>
      <p:ext uri="{BB962C8B-B14F-4D97-AF65-F5344CB8AC3E}">
        <p14:creationId xmlns:p14="http://schemas.microsoft.com/office/powerpoint/2010/main" val="2988288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GB" sz="3200" b="1" dirty="0">
                <a:solidFill>
                  <a:srgbClr val="003366"/>
                </a:solidFill>
              </a:rPr>
              <a:t>High Priority Specific FRM Actions Albania/Montenegro</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9" name="TextBox 8">
            <a:extLst>
              <a:ext uri="{FF2B5EF4-FFF2-40B4-BE49-F238E27FC236}">
                <a16:creationId xmlns:a16="http://schemas.microsoft.com/office/drawing/2014/main" xmlns="" id="{8659226E-F3CD-22F9-D585-D67659B84083}"/>
              </a:ext>
            </a:extLst>
          </p:cNvPr>
          <p:cNvSpPr txBox="1"/>
          <p:nvPr/>
        </p:nvSpPr>
        <p:spPr>
          <a:xfrm>
            <a:off x="99814" y="1869214"/>
            <a:ext cx="9048246" cy="558614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000" dirty="0">
                <a:solidFill>
                  <a:srgbClr val="003366"/>
                </a:solidFill>
              </a:rPr>
              <a:t>M41 – Flood Forecasting and Warning</a:t>
            </a:r>
          </a:p>
          <a:p>
            <a:pPr marL="800100" lvl="1" indent="-342900">
              <a:spcAft>
                <a:spcPts val="600"/>
              </a:spcAft>
              <a:buFont typeface="+mj-lt"/>
              <a:buAutoNum type="arabicPeriod"/>
            </a:pPr>
            <a:r>
              <a:rPr lang="en-GB" sz="1400" dirty="0">
                <a:solidFill>
                  <a:srgbClr val="003366"/>
                </a:solidFill>
              </a:rPr>
              <a:t>Continuous Improvement of flood forecast and flood warning </a:t>
            </a:r>
          </a:p>
          <a:p>
            <a:pPr marL="800100" lvl="1" indent="-342900">
              <a:spcAft>
                <a:spcPts val="600"/>
              </a:spcAft>
              <a:buFont typeface="+mj-lt"/>
              <a:buAutoNum type="arabicPeriod"/>
            </a:pPr>
            <a:r>
              <a:rPr lang="en-GB" sz="1400" dirty="0">
                <a:solidFill>
                  <a:srgbClr val="003366"/>
                </a:solidFill>
              </a:rPr>
              <a:t>Development of the basin wide EWS based on the Drin riparian’s improvements in flood forecast and flood warning</a:t>
            </a:r>
          </a:p>
          <a:p>
            <a:pPr marL="342900" indent="-342900">
              <a:spcAft>
                <a:spcPts val="600"/>
              </a:spcAft>
              <a:buFont typeface="Arial" panose="020B0604020202020204" pitchFamily="34" charset="0"/>
              <a:buChar char="•"/>
            </a:pPr>
            <a:r>
              <a:rPr lang="en-GB" sz="2000" dirty="0">
                <a:solidFill>
                  <a:srgbClr val="003366"/>
                </a:solidFill>
              </a:rPr>
              <a:t>M21 – Avoidance</a:t>
            </a:r>
          </a:p>
          <a:p>
            <a:pPr marL="800100" lvl="1" indent="-342900">
              <a:spcAft>
                <a:spcPts val="600"/>
              </a:spcAft>
              <a:buFont typeface="+mj-lt"/>
              <a:buAutoNum type="arabicPeriod"/>
            </a:pPr>
            <a:r>
              <a:rPr lang="en-GB" sz="1400" dirty="0">
                <a:solidFill>
                  <a:srgbClr val="003366"/>
                </a:solidFill>
              </a:rPr>
              <a:t>Spatial/Urban Planning: Integrate flood risk analysis into urban/territorial planning, with building restrictions in high-risk areas.</a:t>
            </a:r>
          </a:p>
          <a:p>
            <a:pPr marL="800100" lvl="1" indent="-342900">
              <a:spcAft>
                <a:spcPts val="600"/>
              </a:spcAft>
              <a:buFont typeface="+mj-lt"/>
              <a:buAutoNum type="arabicPeriod"/>
            </a:pPr>
            <a:r>
              <a:rPr lang="en-GB" sz="1400" dirty="0">
                <a:solidFill>
                  <a:srgbClr val="003366"/>
                </a:solidFill>
              </a:rPr>
              <a:t>Flood Proofing: Develop flood-resilient urban infrastructure and define mandatory precautions for building protection.</a:t>
            </a:r>
          </a:p>
          <a:p>
            <a:pPr marL="800100" lvl="1" indent="-342900">
              <a:spcAft>
                <a:spcPts val="600"/>
              </a:spcAft>
              <a:buFont typeface="+mj-lt"/>
              <a:buAutoNum type="arabicPeriod"/>
            </a:pPr>
            <a:r>
              <a:rPr lang="en-GB" sz="1400" dirty="0">
                <a:solidFill>
                  <a:srgbClr val="003366"/>
                </a:solidFill>
              </a:rPr>
              <a:t>Risk Communication: Disseminate flood risk maps and information to urban planners and administrations through seminars and meetings.</a:t>
            </a:r>
          </a:p>
          <a:p>
            <a:pPr marL="800100" lvl="1" indent="-342900">
              <a:spcAft>
                <a:spcPts val="600"/>
              </a:spcAft>
              <a:buFont typeface="+mj-lt"/>
              <a:buAutoNum type="arabicPeriod"/>
            </a:pPr>
            <a:r>
              <a:rPr lang="en-GB" sz="1400" dirty="0">
                <a:solidFill>
                  <a:srgbClr val="003366"/>
                </a:solidFill>
              </a:rPr>
              <a:t>Construction Guidelines: Draft guidelines for construction and land use, limiting development in risk areas.</a:t>
            </a:r>
          </a:p>
          <a:p>
            <a:pPr marL="800100" lvl="1" indent="-342900">
              <a:spcAft>
                <a:spcPts val="600"/>
              </a:spcAft>
              <a:buFont typeface="+mj-lt"/>
              <a:buAutoNum type="arabicPeriod"/>
            </a:pPr>
            <a:r>
              <a:rPr lang="en-GB" sz="1400" dirty="0">
                <a:solidFill>
                  <a:srgbClr val="003366"/>
                </a:solidFill>
              </a:rPr>
              <a:t>Plan Reviews: Update local development plans to include flood risk management measures.</a:t>
            </a:r>
          </a:p>
          <a:p>
            <a:pPr marL="800100" lvl="1" indent="-342900">
              <a:spcAft>
                <a:spcPts val="600"/>
              </a:spcAft>
              <a:buFont typeface="+mj-lt"/>
              <a:buAutoNum type="arabicPeriod"/>
            </a:pPr>
            <a:r>
              <a:rPr lang="en-GB" sz="1400" dirty="0">
                <a:solidFill>
                  <a:srgbClr val="003366"/>
                </a:solidFill>
              </a:rPr>
              <a:t>Construction Control: Establish mechanisms to control and limit new constructions in flood-prone areas.</a:t>
            </a:r>
          </a:p>
          <a:p>
            <a:pPr marL="800100" lvl="1" indent="-342900">
              <a:spcAft>
                <a:spcPts val="600"/>
              </a:spcAft>
              <a:buFont typeface="+mj-lt"/>
              <a:buAutoNum type="arabicPeriod"/>
            </a:pPr>
            <a:r>
              <a:rPr lang="en-GB" sz="1400" dirty="0">
                <a:solidFill>
                  <a:srgbClr val="003366"/>
                </a:solidFill>
              </a:rPr>
              <a:t>Support for Illegal Constructions: Assist residents with illegal buildings to relocate from high-risk zones.</a:t>
            </a:r>
          </a:p>
          <a:p>
            <a:pPr marL="800100" lvl="1" indent="-342900">
              <a:spcAft>
                <a:spcPts val="600"/>
              </a:spcAft>
              <a:buFont typeface="+mj-lt"/>
              <a:buAutoNum type="arabicPeriod"/>
            </a:pPr>
            <a:r>
              <a:rPr lang="en-GB" sz="1400" dirty="0">
                <a:solidFill>
                  <a:srgbClr val="003366"/>
                </a:solidFill>
              </a:rPr>
              <a:t>Wetland and Agricultural Land Protection: Ensure appropriate use of agricultural land and prevent construction in wetland and floodplains, particularly in areas like the </a:t>
            </a:r>
            <a:r>
              <a:rPr lang="en-GB" sz="1400" dirty="0" err="1">
                <a:solidFill>
                  <a:srgbClr val="003366"/>
                </a:solidFill>
              </a:rPr>
              <a:t>Viluni</a:t>
            </a:r>
            <a:r>
              <a:rPr lang="en-GB" sz="1400" dirty="0">
                <a:solidFill>
                  <a:srgbClr val="003366"/>
                </a:solidFill>
              </a:rPr>
              <a:t> channel and </a:t>
            </a:r>
            <a:r>
              <a:rPr lang="en-GB" sz="1400" dirty="0" err="1">
                <a:solidFill>
                  <a:srgbClr val="003366"/>
                </a:solidFill>
              </a:rPr>
              <a:t>Kir</a:t>
            </a:r>
            <a:r>
              <a:rPr lang="en-GB" sz="1400" dirty="0">
                <a:solidFill>
                  <a:srgbClr val="003366"/>
                </a:solidFill>
              </a:rPr>
              <a:t> River.</a:t>
            </a:r>
          </a:p>
          <a:p>
            <a:pPr marL="800100" lvl="1" indent="-342900">
              <a:spcAft>
                <a:spcPts val="600"/>
              </a:spcAft>
              <a:buFont typeface="Arial" panose="020B0604020202020204" pitchFamily="34" charset="0"/>
              <a:buChar char="•"/>
            </a:pPr>
            <a:endParaRPr lang="en-GB" sz="2000" dirty="0">
              <a:solidFill>
                <a:srgbClr val="003366"/>
              </a:solidFill>
            </a:endParaRPr>
          </a:p>
          <a:p>
            <a:pPr lvl="1">
              <a:spcAft>
                <a:spcPts val="600"/>
              </a:spcAft>
            </a:pPr>
            <a:endParaRPr lang="en-GB" sz="1600" dirty="0">
              <a:solidFill>
                <a:srgbClr val="003366"/>
              </a:solidFill>
            </a:endParaRPr>
          </a:p>
        </p:txBody>
      </p:sp>
    </p:spTree>
    <p:extLst>
      <p:ext uri="{BB962C8B-B14F-4D97-AF65-F5344CB8AC3E}">
        <p14:creationId xmlns:p14="http://schemas.microsoft.com/office/powerpoint/2010/main" val="2324716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GB" sz="3200" b="1" dirty="0">
                <a:solidFill>
                  <a:srgbClr val="003366"/>
                </a:solidFill>
              </a:rPr>
              <a:t>High Priority Specific FRM Actions Albania/Montenegro</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9" name="TextBox 8">
            <a:extLst>
              <a:ext uri="{FF2B5EF4-FFF2-40B4-BE49-F238E27FC236}">
                <a16:creationId xmlns:a16="http://schemas.microsoft.com/office/drawing/2014/main" xmlns="" id="{8659226E-F3CD-22F9-D585-D67659B84083}"/>
              </a:ext>
            </a:extLst>
          </p:cNvPr>
          <p:cNvSpPr txBox="1"/>
          <p:nvPr/>
        </p:nvSpPr>
        <p:spPr>
          <a:xfrm>
            <a:off x="99814" y="1869214"/>
            <a:ext cx="9048246" cy="393954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000" dirty="0">
                <a:solidFill>
                  <a:srgbClr val="003366"/>
                </a:solidFill>
              </a:rPr>
              <a:t>M24 – Other - Reservoirs Regulation</a:t>
            </a:r>
          </a:p>
          <a:p>
            <a:pPr marL="800100" lvl="1" indent="-342900">
              <a:spcAft>
                <a:spcPts val="600"/>
              </a:spcAft>
              <a:buFont typeface="+mj-lt"/>
              <a:buAutoNum type="arabicPeriod"/>
            </a:pPr>
            <a:r>
              <a:rPr lang="en-GB" sz="1400" dirty="0">
                <a:solidFill>
                  <a:srgbClr val="003366"/>
                </a:solidFill>
              </a:rPr>
              <a:t>Flood Risk Mapping and Studies: Conduct studies and mapping of flood risk areas, particularly focusing on reservoirs and their regulation.</a:t>
            </a:r>
          </a:p>
          <a:p>
            <a:pPr marL="800100" lvl="1" indent="-342900">
              <a:spcAft>
                <a:spcPts val="600"/>
              </a:spcAft>
              <a:buFont typeface="+mj-lt"/>
              <a:buAutoNum type="arabicPeriod"/>
            </a:pPr>
            <a:r>
              <a:rPr lang="en-GB" sz="1400" dirty="0">
                <a:solidFill>
                  <a:srgbClr val="003366"/>
                </a:solidFill>
              </a:rPr>
              <a:t>Set the Regulation of Reservoirs in </a:t>
            </a:r>
            <a:r>
              <a:rPr lang="en-GB" sz="1400" dirty="0" err="1">
                <a:solidFill>
                  <a:srgbClr val="003366"/>
                </a:solidFill>
              </a:rPr>
              <a:t>Vau</a:t>
            </a:r>
            <a:r>
              <a:rPr lang="en-GB" sz="1400" dirty="0">
                <a:solidFill>
                  <a:srgbClr val="003366"/>
                </a:solidFill>
              </a:rPr>
              <a:t> I </a:t>
            </a:r>
            <a:r>
              <a:rPr lang="en-GB" sz="1400" dirty="0" err="1">
                <a:solidFill>
                  <a:srgbClr val="003366"/>
                </a:solidFill>
              </a:rPr>
              <a:t>Dejes</a:t>
            </a:r>
            <a:r>
              <a:rPr lang="en-GB" sz="1400" dirty="0">
                <a:solidFill>
                  <a:srgbClr val="003366"/>
                </a:solidFill>
              </a:rPr>
              <a:t> and </a:t>
            </a:r>
            <a:r>
              <a:rPr lang="en-GB" sz="1400" dirty="0" err="1">
                <a:solidFill>
                  <a:srgbClr val="003366"/>
                </a:solidFill>
              </a:rPr>
              <a:t>Koman</a:t>
            </a:r>
            <a:r>
              <a:rPr lang="en-GB" sz="1400" dirty="0">
                <a:solidFill>
                  <a:srgbClr val="003366"/>
                </a:solidFill>
              </a:rPr>
              <a:t> for Flood Risks</a:t>
            </a:r>
          </a:p>
          <a:p>
            <a:pPr marL="800100" lvl="1" indent="-342900">
              <a:spcAft>
                <a:spcPts val="600"/>
              </a:spcAft>
              <a:buFont typeface="+mj-lt"/>
              <a:buAutoNum type="arabicPeriod"/>
            </a:pPr>
            <a:r>
              <a:rPr lang="en-GB" sz="1400" dirty="0">
                <a:solidFill>
                  <a:srgbClr val="003366"/>
                </a:solidFill>
              </a:rPr>
              <a:t>Construct </a:t>
            </a:r>
            <a:r>
              <a:rPr lang="en-GB" sz="1400" dirty="0" err="1">
                <a:solidFill>
                  <a:srgbClr val="003366"/>
                </a:solidFill>
              </a:rPr>
              <a:t>Skavica</a:t>
            </a:r>
            <a:r>
              <a:rPr lang="en-GB" sz="1400" dirty="0">
                <a:solidFill>
                  <a:srgbClr val="003366"/>
                </a:solidFill>
              </a:rPr>
              <a:t> Dam</a:t>
            </a:r>
          </a:p>
          <a:p>
            <a:pPr marL="800100" lvl="1" indent="-342900">
              <a:spcAft>
                <a:spcPts val="600"/>
              </a:spcAft>
              <a:buFont typeface="+mj-lt"/>
              <a:buAutoNum type="arabicPeriod"/>
            </a:pPr>
            <a:r>
              <a:rPr lang="en-GB" sz="1400" dirty="0">
                <a:solidFill>
                  <a:srgbClr val="003366"/>
                </a:solidFill>
              </a:rPr>
              <a:t>Flood Protection Areas: Identify areas of interest for flood protection and adapt areas of mutual importance accordingly.</a:t>
            </a:r>
          </a:p>
          <a:p>
            <a:pPr marL="800100" lvl="1" indent="-342900">
              <a:spcAft>
                <a:spcPts val="600"/>
              </a:spcAft>
              <a:buFont typeface="+mj-lt"/>
              <a:buAutoNum type="arabicPeriod"/>
            </a:pPr>
            <a:r>
              <a:rPr lang="en-GB" sz="1400" dirty="0">
                <a:solidFill>
                  <a:srgbClr val="003366"/>
                </a:solidFill>
              </a:rPr>
              <a:t>Coordination in International Basins: Coordinate with international partners on Areas with Potentially Significant Flood Risk (APSFR) in shared basins.</a:t>
            </a:r>
          </a:p>
          <a:p>
            <a:pPr marL="800100" lvl="1" indent="-342900">
              <a:spcAft>
                <a:spcPts val="600"/>
              </a:spcAft>
              <a:buFont typeface="+mj-lt"/>
              <a:buAutoNum type="arabicPeriod"/>
            </a:pPr>
            <a:r>
              <a:rPr lang="en-GB" sz="1400" dirty="0">
                <a:solidFill>
                  <a:srgbClr val="003366"/>
                </a:solidFill>
              </a:rPr>
              <a:t>Preparation of further </a:t>
            </a:r>
            <a:r>
              <a:rPr lang="en-GB" sz="1400" dirty="0" err="1">
                <a:solidFill>
                  <a:srgbClr val="003366"/>
                </a:solidFill>
              </a:rPr>
              <a:t>hydromorphological</a:t>
            </a:r>
            <a:r>
              <a:rPr lang="en-GB" sz="1400" dirty="0">
                <a:solidFill>
                  <a:srgbClr val="003366"/>
                </a:solidFill>
              </a:rPr>
              <a:t> studies covering the area of Lake </a:t>
            </a:r>
            <a:r>
              <a:rPr lang="en-GB" sz="1400" dirty="0" err="1">
                <a:solidFill>
                  <a:srgbClr val="003366"/>
                </a:solidFill>
              </a:rPr>
              <a:t>Skadar</a:t>
            </a:r>
            <a:r>
              <a:rPr lang="en-GB" sz="1400" dirty="0">
                <a:solidFill>
                  <a:srgbClr val="003366"/>
                </a:solidFill>
              </a:rPr>
              <a:t> and the </a:t>
            </a:r>
            <a:r>
              <a:rPr lang="en-GB" sz="1400" dirty="0" err="1">
                <a:solidFill>
                  <a:srgbClr val="003366"/>
                </a:solidFill>
              </a:rPr>
              <a:t>Bojana</a:t>
            </a:r>
            <a:r>
              <a:rPr lang="en-GB" sz="1400" dirty="0">
                <a:solidFill>
                  <a:srgbClr val="003366"/>
                </a:solidFill>
              </a:rPr>
              <a:t> River in order to assess possible measures to reduce the negative impacts of floods caused by heavy rainfall and the rise in the level of Lake </a:t>
            </a:r>
            <a:r>
              <a:rPr lang="en-GB" sz="1400" dirty="0" err="1">
                <a:solidFill>
                  <a:srgbClr val="003366"/>
                </a:solidFill>
              </a:rPr>
              <a:t>Skadar</a:t>
            </a:r>
            <a:r>
              <a:rPr lang="en-GB" sz="1400" dirty="0">
                <a:solidFill>
                  <a:srgbClr val="003366"/>
                </a:solidFill>
              </a:rPr>
              <a:t>.</a:t>
            </a:r>
          </a:p>
          <a:p>
            <a:pPr marL="800100" lvl="1" indent="-342900">
              <a:spcAft>
                <a:spcPts val="600"/>
              </a:spcAft>
              <a:buFont typeface="Arial" panose="020B0604020202020204" pitchFamily="34" charset="0"/>
              <a:buChar char="•"/>
            </a:pPr>
            <a:endParaRPr lang="en-GB" sz="2000" dirty="0">
              <a:solidFill>
                <a:srgbClr val="003366"/>
              </a:solidFill>
            </a:endParaRPr>
          </a:p>
          <a:p>
            <a:pPr lvl="1">
              <a:spcAft>
                <a:spcPts val="600"/>
              </a:spcAft>
            </a:pPr>
            <a:endParaRPr lang="en-GB" sz="1600" dirty="0">
              <a:solidFill>
                <a:srgbClr val="003366"/>
              </a:solidFill>
            </a:endParaRPr>
          </a:p>
        </p:txBody>
      </p:sp>
    </p:spTree>
    <p:extLst>
      <p:ext uri="{BB962C8B-B14F-4D97-AF65-F5344CB8AC3E}">
        <p14:creationId xmlns:p14="http://schemas.microsoft.com/office/powerpoint/2010/main" val="2681757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GB" sz="3200" b="1" dirty="0">
                <a:solidFill>
                  <a:srgbClr val="003366"/>
                </a:solidFill>
              </a:rPr>
              <a:t>High Priority Specific FRM Actions Albania/Montenegro</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9" name="TextBox 8">
            <a:extLst>
              <a:ext uri="{FF2B5EF4-FFF2-40B4-BE49-F238E27FC236}">
                <a16:creationId xmlns:a16="http://schemas.microsoft.com/office/drawing/2014/main" xmlns="" id="{8659226E-F3CD-22F9-D585-D67659B84083}"/>
              </a:ext>
            </a:extLst>
          </p:cNvPr>
          <p:cNvSpPr txBox="1"/>
          <p:nvPr/>
        </p:nvSpPr>
        <p:spPr>
          <a:xfrm>
            <a:off x="99814" y="1869214"/>
            <a:ext cx="9048246" cy="352404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000" dirty="0">
                <a:solidFill>
                  <a:srgbClr val="003366"/>
                </a:solidFill>
              </a:rPr>
              <a:t>M31 – Natural flood management</a:t>
            </a:r>
          </a:p>
          <a:p>
            <a:pPr marL="800100" lvl="1" indent="-342900">
              <a:spcAft>
                <a:spcPts val="600"/>
              </a:spcAft>
              <a:buFont typeface="+mj-lt"/>
              <a:buAutoNum type="arabicPeriod"/>
            </a:pPr>
            <a:r>
              <a:rPr lang="en-GB" sz="1400" dirty="0">
                <a:solidFill>
                  <a:srgbClr val="003366"/>
                </a:solidFill>
              </a:rPr>
              <a:t>Revitalization</a:t>
            </a:r>
            <a:r>
              <a:rPr lang="en-GB" sz="1400" dirty="0">
                <a:solidFill>
                  <a:srgbClr val="003366"/>
                </a:solidFill>
              </a:rPr>
              <a:t> of River Beds and Banks: Afforestation along mountain streams and riverbanks (</a:t>
            </a:r>
            <a:r>
              <a:rPr lang="en-GB" sz="1400" dirty="0" err="1">
                <a:solidFill>
                  <a:srgbClr val="003366"/>
                </a:solidFill>
              </a:rPr>
              <a:t>Kir</a:t>
            </a:r>
            <a:r>
              <a:rPr lang="en-GB" sz="1400" dirty="0">
                <a:solidFill>
                  <a:srgbClr val="003366"/>
                </a:solidFill>
              </a:rPr>
              <a:t> and Buna Rivers) using indigenous hydrophilic vegetation to reduce erosion and enhance water discharge.</a:t>
            </a:r>
          </a:p>
          <a:p>
            <a:pPr marL="800100" lvl="1" indent="-342900">
              <a:spcAft>
                <a:spcPts val="600"/>
              </a:spcAft>
              <a:buFont typeface="+mj-lt"/>
              <a:buAutoNum type="arabicPeriod"/>
            </a:pPr>
            <a:r>
              <a:rPr lang="en-GB" sz="1400" dirty="0">
                <a:solidFill>
                  <a:srgbClr val="003366"/>
                </a:solidFill>
              </a:rPr>
              <a:t>Changing River Courses: Adjust obstacles (like constructions) in canals to increase transport capacity and extend discharge capacity through international agreements (</a:t>
            </a:r>
            <a:r>
              <a:rPr lang="en-GB" sz="1400" dirty="0" err="1">
                <a:solidFill>
                  <a:srgbClr val="003366"/>
                </a:solidFill>
              </a:rPr>
              <a:t>Belaj</a:t>
            </a:r>
            <a:r>
              <a:rPr lang="en-GB" sz="1400" dirty="0">
                <a:solidFill>
                  <a:srgbClr val="003366"/>
                </a:solidFill>
              </a:rPr>
              <a:t> bottleneck in Buna River).</a:t>
            </a:r>
          </a:p>
          <a:p>
            <a:pPr marL="800100" lvl="1" indent="-342900">
              <a:spcAft>
                <a:spcPts val="600"/>
              </a:spcAft>
              <a:buFont typeface="+mj-lt"/>
              <a:buAutoNum type="arabicPeriod"/>
            </a:pPr>
            <a:r>
              <a:rPr lang="en-GB" sz="1400" dirty="0">
                <a:solidFill>
                  <a:srgbClr val="003366"/>
                </a:solidFill>
              </a:rPr>
              <a:t>Construction of embankments and pumping stations (</a:t>
            </a:r>
            <a:r>
              <a:rPr lang="en-GB" sz="1400" dirty="0" err="1">
                <a:solidFill>
                  <a:srgbClr val="003366"/>
                </a:solidFill>
              </a:rPr>
              <a:t>Kuç</a:t>
            </a:r>
            <a:r>
              <a:rPr lang="en-GB" sz="1400" dirty="0">
                <a:solidFill>
                  <a:srgbClr val="003366"/>
                </a:solidFill>
              </a:rPr>
              <a:t> village) to manage floodwaters.</a:t>
            </a:r>
          </a:p>
          <a:p>
            <a:pPr marL="800100" lvl="1" indent="-342900">
              <a:spcAft>
                <a:spcPts val="600"/>
              </a:spcAft>
              <a:buFont typeface="+mj-lt"/>
              <a:buAutoNum type="arabicPeriod"/>
            </a:pPr>
            <a:r>
              <a:rPr lang="en-GB" sz="1400" dirty="0">
                <a:solidFill>
                  <a:srgbClr val="003366"/>
                </a:solidFill>
              </a:rPr>
              <a:t>Protection of Riverbank </a:t>
            </a:r>
            <a:r>
              <a:rPr lang="en-GB" sz="1400" dirty="0" err="1">
                <a:solidFill>
                  <a:srgbClr val="003366"/>
                </a:solidFill>
              </a:rPr>
              <a:t>Zones:Clean</a:t>
            </a:r>
            <a:r>
              <a:rPr lang="en-GB" sz="1400" dirty="0">
                <a:solidFill>
                  <a:srgbClr val="003366"/>
                </a:solidFill>
              </a:rPr>
              <a:t> riverbeds and banks (</a:t>
            </a:r>
            <a:r>
              <a:rPr lang="en-GB" sz="1400" dirty="0" err="1">
                <a:solidFill>
                  <a:srgbClr val="003366"/>
                </a:solidFill>
              </a:rPr>
              <a:t>Kir</a:t>
            </a:r>
            <a:r>
              <a:rPr lang="en-GB" sz="1400" dirty="0">
                <a:solidFill>
                  <a:srgbClr val="003366"/>
                </a:solidFill>
              </a:rPr>
              <a:t> River) and define disposal areas for solid inert materials to avoid water </a:t>
            </a:r>
            <a:r>
              <a:rPr lang="en-GB" sz="1400" dirty="0" err="1">
                <a:solidFill>
                  <a:srgbClr val="003366"/>
                </a:solidFill>
              </a:rPr>
              <a:t>pollution.Build</a:t>
            </a:r>
            <a:r>
              <a:rPr lang="en-GB" sz="1400" dirty="0">
                <a:solidFill>
                  <a:srgbClr val="003366"/>
                </a:solidFill>
              </a:rPr>
              <a:t> green belts along streams (</a:t>
            </a:r>
            <a:r>
              <a:rPr lang="en-GB" sz="1400" dirty="0" err="1">
                <a:solidFill>
                  <a:srgbClr val="003366"/>
                </a:solidFill>
              </a:rPr>
              <a:t>Pistalli</a:t>
            </a:r>
            <a:r>
              <a:rPr lang="en-GB" sz="1400" dirty="0">
                <a:solidFill>
                  <a:srgbClr val="003366"/>
                </a:solidFill>
              </a:rPr>
              <a:t> Stream) and protect riverbanks with vegetation (Drin and Buna Rivers).</a:t>
            </a:r>
          </a:p>
          <a:p>
            <a:pPr marL="800100" lvl="1" indent="-342900">
              <a:spcAft>
                <a:spcPts val="600"/>
              </a:spcAft>
              <a:buFont typeface="+mj-lt"/>
              <a:buAutoNum type="arabicPeriod"/>
            </a:pPr>
            <a:r>
              <a:rPr lang="en-GB" sz="1400" dirty="0">
                <a:solidFill>
                  <a:srgbClr val="003366"/>
                </a:solidFill>
              </a:rPr>
              <a:t>Support of Natural </a:t>
            </a:r>
            <a:r>
              <a:rPr lang="en-GB" sz="1400" dirty="0" err="1">
                <a:solidFill>
                  <a:srgbClr val="003366"/>
                </a:solidFill>
              </a:rPr>
              <a:t>Floodplains:Promote</a:t>
            </a:r>
            <a:r>
              <a:rPr lang="en-GB" sz="1400" dirty="0">
                <a:solidFill>
                  <a:srgbClr val="003366"/>
                </a:solidFill>
              </a:rPr>
              <a:t> sustainable livestock grazing and improve forest vegetation (</a:t>
            </a:r>
            <a:r>
              <a:rPr lang="en-GB" sz="1400" dirty="0" err="1">
                <a:solidFill>
                  <a:srgbClr val="003366"/>
                </a:solidFill>
              </a:rPr>
              <a:t>Velipoja</a:t>
            </a:r>
            <a:r>
              <a:rPr lang="en-GB" sz="1400" dirty="0">
                <a:solidFill>
                  <a:srgbClr val="003366"/>
                </a:solidFill>
              </a:rPr>
              <a:t> area) in floodplains to protect soil and reduce erosion.</a:t>
            </a:r>
          </a:p>
          <a:p>
            <a:pPr marL="800100" lvl="1" indent="-342900">
              <a:spcAft>
                <a:spcPts val="600"/>
              </a:spcAft>
              <a:buFont typeface="+mj-lt"/>
              <a:buAutoNum type="arabicPeriod"/>
            </a:pPr>
            <a:r>
              <a:rPr lang="en-GB" sz="1400" dirty="0">
                <a:solidFill>
                  <a:srgbClr val="003366"/>
                </a:solidFill>
              </a:rPr>
              <a:t>Modified Extensive River </a:t>
            </a:r>
            <a:r>
              <a:rPr lang="en-GB" sz="1400" dirty="0" err="1">
                <a:solidFill>
                  <a:srgbClr val="003366"/>
                </a:solidFill>
              </a:rPr>
              <a:t>Maintenance:Reconstruct</a:t>
            </a:r>
            <a:r>
              <a:rPr lang="en-GB" sz="1400" dirty="0">
                <a:solidFill>
                  <a:srgbClr val="003366"/>
                </a:solidFill>
              </a:rPr>
              <a:t> the Buna Riverbed from </a:t>
            </a:r>
            <a:r>
              <a:rPr lang="en-GB" sz="1400" dirty="0" err="1">
                <a:solidFill>
                  <a:srgbClr val="003366"/>
                </a:solidFill>
              </a:rPr>
              <a:t>Bahçallek</a:t>
            </a:r>
            <a:r>
              <a:rPr lang="en-GB" sz="1400" dirty="0">
                <a:solidFill>
                  <a:srgbClr val="003366"/>
                </a:solidFill>
              </a:rPr>
              <a:t> to the Estuary</a:t>
            </a:r>
            <a:r>
              <a:rPr lang="en-GB" sz="1400" dirty="0" smtClean="0">
                <a:solidFill>
                  <a:srgbClr val="003366"/>
                </a:solidFill>
              </a:rPr>
              <a:t>.</a:t>
            </a:r>
          </a:p>
          <a:p>
            <a:pPr lvl="1">
              <a:spcAft>
                <a:spcPts val="600"/>
              </a:spcAft>
            </a:pPr>
            <a:endParaRPr lang="en-GB" sz="1400" dirty="0" smtClean="0">
              <a:solidFill>
                <a:srgbClr val="003366"/>
              </a:solidFill>
            </a:endParaRPr>
          </a:p>
        </p:txBody>
      </p:sp>
    </p:spTree>
    <p:extLst>
      <p:ext uri="{BB962C8B-B14F-4D97-AF65-F5344CB8AC3E}">
        <p14:creationId xmlns:p14="http://schemas.microsoft.com/office/powerpoint/2010/main" val="72437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96272" y="601182"/>
            <a:ext cx="8927641" cy="584775"/>
          </a:xfrm>
          <a:prstGeom prst="rect">
            <a:avLst/>
          </a:prstGeom>
        </p:spPr>
        <p:txBody>
          <a:bodyPr wrap="square">
            <a:spAutoFit/>
          </a:bodyPr>
          <a:lstStyle/>
          <a:p>
            <a:pPr algn="ctr"/>
            <a:r>
              <a:rPr lang="en-US" sz="3200" b="1" dirty="0">
                <a:solidFill>
                  <a:srgbClr val="003366"/>
                </a:solidFill>
              </a:rPr>
              <a:t>Areas of Mutual Concern - AMC</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73" name="Picture 72"/>
          <p:cNvPicPr/>
          <p:nvPr/>
        </p:nvPicPr>
        <p:blipFill>
          <a:blip r:embed="rId6"/>
          <a:stretch>
            <a:fillRect/>
          </a:stretch>
        </p:blipFill>
        <p:spPr>
          <a:xfrm>
            <a:off x="6694" y="1543454"/>
            <a:ext cx="5218247" cy="3541730"/>
          </a:xfrm>
          <a:prstGeom prst="rect">
            <a:avLst/>
          </a:prstGeom>
        </p:spPr>
      </p:pic>
      <p:pic>
        <p:nvPicPr>
          <p:cNvPr id="4" name="Picture 3">
            <a:extLst>
              <a:ext uri="{FF2B5EF4-FFF2-40B4-BE49-F238E27FC236}">
                <a16:creationId xmlns:a16="http://schemas.microsoft.com/office/drawing/2014/main" xmlns="" id="{96CC16DD-3C9C-070F-9A29-EB0DDA1C3221}"/>
              </a:ext>
            </a:extLst>
          </p:cNvPr>
          <p:cNvPicPr>
            <a:picLocks noChangeAspect="1"/>
          </p:cNvPicPr>
          <p:nvPr/>
        </p:nvPicPr>
        <p:blipFill>
          <a:blip r:embed="rId7"/>
          <a:stretch>
            <a:fillRect/>
          </a:stretch>
        </p:blipFill>
        <p:spPr>
          <a:xfrm>
            <a:off x="5284074" y="1773778"/>
            <a:ext cx="3905041" cy="2273408"/>
          </a:xfrm>
          <a:prstGeom prst="rect">
            <a:avLst/>
          </a:prstGeom>
        </p:spPr>
      </p:pic>
      <p:sp>
        <p:nvSpPr>
          <p:cNvPr id="9" name="TextBox 8">
            <a:extLst>
              <a:ext uri="{FF2B5EF4-FFF2-40B4-BE49-F238E27FC236}">
                <a16:creationId xmlns:a16="http://schemas.microsoft.com/office/drawing/2014/main" xmlns="" id="{6E307D35-77FF-1C0C-B65A-E3B9C402401D}"/>
              </a:ext>
            </a:extLst>
          </p:cNvPr>
          <p:cNvSpPr txBox="1"/>
          <p:nvPr/>
        </p:nvSpPr>
        <p:spPr>
          <a:xfrm>
            <a:off x="1763688" y="5148897"/>
            <a:ext cx="5218247" cy="369332"/>
          </a:xfrm>
          <a:prstGeom prst="rect">
            <a:avLst/>
          </a:prstGeom>
          <a:noFill/>
        </p:spPr>
        <p:txBody>
          <a:bodyPr wrap="square">
            <a:spAutoFit/>
          </a:bodyPr>
          <a:lstStyle/>
          <a:p>
            <a:r>
              <a:rPr lang="en-US" sz="1800" b="1" dirty="0">
                <a:solidFill>
                  <a:srgbClr val="003366"/>
                </a:solidFill>
              </a:rPr>
              <a:t>Multi-Criteria Analysis for Selection of the AMC</a:t>
            </a:r>
            <a:endParaRPr lang="en-US" dirty="0"/>
          </a:p>
        </p:txBody>
      </p:sp>
      <p:pic>
        <p:nvPicPr>
          <p:cNvPr id="10" name="Picture 9">
            <a:extLst>
              <a:ext uri="{FF2B5EF4-FFF2-40B4-BE49-F238E27FC236}">
                <a16:creationId xmlns:a16="http://schemas.microsoft.com/office/drawing/2014/main" xmlns="" id="{82CAFC60-CF3D-4548-19A4-C3087838BE2E}"/>
              </a:ext>
            </a:extLst>
          </p:cNvPr>
          <p:cNvPicPr>
            <a:picLocks noChangeAspect="1"/>
          </p:cNvPicPr>
          <p:nvPr/>
        </p:nvPicPr>
        <p:blipFill>
          <a:blip r:embed="rId8"/>
          <a:srcRect b="17718"/>
          <a:stretch/>
        </p:blipFill>
        <p:spPr>
          <a:xfrm>
            <a:off x="296272" y="5531751"/>
            <a:ext cx="7672126" cy="1281625"/>
          </a:xfrm>
          <a:prstGeom prst="rect">
            <a:avLst/>
          </a:prstGeom>
        </p:spPr>
      </p:pic>
      <p:sp>
        <p:nvSpPr>
          <p:cNvPr id="11" name="TextBox 10">
            <a:extLst>
              <a:ext uri="{FF2B5EF4-FFF2-40B4-BE49-F238E27FC236}">
                <a16:creationId xmlns:a16="http://schemas.microsoft.com/office/drawing/2014/main" xmlns="" id="{D345D4BF-C9B4-704D-304E-60F1500AB3C4}"/>
              </a:ext>
            </a:extLst>
          </p:cNvPr>
          <p:cNvSpPr txBox="1"/>
          <p:nvPr/>
        </p:nvSpPr>
        <p:spPr>
          <a:xfrm>
            <a:off x="5284074" y="4244835"/>
            <a:ext cx="3765465" cy="646331"/>
          </a:xfrm>
          <a:prstGeom prst="rect">
            <a:avLst/>
          </a:prstGeom>
          <a:noFill/>
        </p:spPr>
        <p:txBody>
          <a:bodyPr wrap="square">
            <a:spAutoFit/>
          </a:bodyPr>
          <a:lstStyle/>
          <a:p>
            <a:pPr algn="ctr"/>
            <a:r>
              <a:rPr lang="en-US" b="1" dirty="0">
                <a:solidFill>
                  <a:srgbClr val="FF0000"/>
                </a:solidFill>
              </a:rPr>
              <a:t>The FRM Action Plan will focus on the selected AMC (11)</a:t>
            </a:r>
            <a:endParaRPr lang="en-US" dirty="0">
              <a:solidFill>
                <a:srgbClr val="FF0000"/>
              </a:solidFill>
            </a:endParaRPr>
          </a:p>
        </p:txBody>
      </p:sp>
      <p:sp>
        <p:nvSpPr>
          <p:cNvPr id="5" name="TextBox 4">
            <a:extLst>
              <a:ext uri="{FF2B5EF4-FFF2-40B4-BE49-F238E27FC236}">
                <a16:creationId xmlns:a16="http://schemas.microsoft.com/office/drawing/2014/main" xmlns="" id="{D7739038-940F-4417-F97E-8ACC7A7EDC74}"/>
              </a:ext>
            </a:extLst>
          </p:cNvPr>
          <p:cNvSpPr txBox="1"/>
          <p:nvPr/>
        </p:nvSpPr>
        <p:spPr>
          <a:xfrm>
            <a:off x="1259632" y="1121000"/>
            <a:ext cx="7253246" cy="369332"/>
          </a:xfrm>
          <a:prstGeom prst="rect">
            <a:avLst/>
          </a:prstGeom>
          <a:noFill/>
        </p:spPr>
        <p:txBody>
          <a:bodyPr wrap="square">
            <a:spAutoFit/>
          </a:bodyPr>
          <a:lstStyle/>
          <a:p>
            <a:r>
              <a:rPr lang="en-US" sz="1800" b="1" dirty="0">
                <a:solidFill>
                  <a:srgbClr val="003366"/>
                </a:solidFill>
              </a:rPr>
              <a:t>Based on GIZ’s PFRA </a:t>
            </a:r>
            <a:r>
              <a:rPr lang="en-US" sz="1800" dirty="0">
                <a:solidFill>
                  <a:srgbClr val="003366"/>
                </a:solidFill>
              </a:rPr>
              <a:t>(The only FRM study at the Transboundary level)</a:t>
            </a:r>
            <a:endParaRPr lang="en-US" dirty="0"/>
          </a:p>
        </p:txBody>
      </p:sp>
    </p:spTree>
    <p:extLst>
      <p:ext uri="{BB962C8B-B14F-4D97-AF65-F5344CB8AC3E}">
        <p14:creationId xmlns:p14="http://schemas.microsoft.com/office/powerpoint/2010/main" val="2823466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GB" sz="3200" b="1" dirty="0">
                <a:solidFill>
                  <a:srgbClr val="003366"/>
                </a:solidFill>
              </a:rPr>
              <a:t>High Priority Specific FRM Actions Albania/Montenegro</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9" name="TextBox 8">
            <a:extLst>
              <a:ext uri="{FF2B5EF4-FFF2-40B4-BE49-F238E27FC236}">
                <a16:creationId xmlns:a16="http://schemas.microsoft.com/office/drawing/2014/main" xmlns="" id="{8659226E-F3CD-22F9-D585-D67659B84083}"/>
              </a:ext>
            </a:extLst>
          </p:cNvPr>
          <p:cNvSpPr txBox="1"/>
          <p:nvPr/>
        </p:nvSpPr>
        <p:spPr>
          <a:xfrm>
            <a:off x="99814" y="1869214"/>
            <a:ext cx="9048246" cy="4154984"/>
          </a:xfrm>
          <a:prstGeom prst="rect">
            <a:avLst/>
          </a:prstGeom>
          <a:noFill/>
        </p:spPr>
        <p:txBody>
          <a:bodyPr wrap="square">
            <a:spAutoFit/>
          </a:bodyPr>
          <a:lstStyle/>
          <a:p>
            <a:pPr marL="342900" indent="-342900">
              <a:buFont typeface="Arial" panose="020B0604020202020204" pitchFamily="34" charset="0"/>
              <a:buChar char="•"/>
            </a:pPr>
            <a:r>
              <a:rPr lang="en-GB" sz="2000" dirty="0" smtClean="0">
                <a:solidFill>
                  <a:srgbClr val="003366"/>
                </a:solidFill>
              </a:rPr>
              <a:t>M42 </a:t>
            </a:r>
            <a:r>
              <a:rPr lang="en-GB" sz="2000" dirty="0">
                <a:solidFill>
                  <a:srgbClr val="003366"/>
                </a:solidFill>
              </a:rPr>
              <a:t>– Emergency Event Response Planning  / Contingency planning</a:t>
            </a:r>
          </a:p>
          <a:p>
            <a:pPr marL="800100" lvl="1" indent="-342900" fontAlgn="base">
              <a:buFont typeface="+mj-lt"/>
              <a:buAutoNum type="arabicPeriod"/>
            </a:pPr>
            <a:r>
              <a:rPr lang="en-GB" sz="1400" dirty="0">
                <a:solidFill>
                  <a:srgbClr val="003366"/>
                </a:solidFill>
              </a:rPr>
              <a:t>Financial Preparedness: Promote insurance against natural hazards in high-risk areas through technical seminars with insurance companies.</a:t>
            </a:r>
          </a:p>
          <a:p>
            <a:pPr marL="800100" lvl="1" indent="-342900" fontAlgn="base">
              <a:buFont typeface="+mj-lt"/>
              <a:buAutoNum type="arabicPeriod"/>
            </a:pPr>
            <a:r>
              <a:rPr lang="en-GB" sz="1400" dirty="0">
                <a:solidFill>
                  <a:srgbClr val="003366"/>
                </a:solidFill>
              </a:rPr>
              <a:t>Resident Awareness: Raise awareness of flood insurance for property owners in flood-prone areas.</a:t>
            </a:r>
          </a:p>
          <a:p>
            <a:pPr marL="800100" lvl="1" indent="-342900" fontAlgn="base">
              <a:buFont typeface="+mj-lt"/>
              <a:buAutoNum type="arabicPeriod"/>
            </a:pPr>
            <a:r>
              <a:rPr lang="en-GB" sz="1400" dirty="0">
                <a:solidFill>
                  <a:srgbClr val="003366"/>
                </a:solidFill>
              </a:rPr>
              <a:t>Civil Protection Plans: Prepare evacuation maps, train communities for emergencies, and construct first-aid stations (pods) for livestock and people during floods.</a:t>
            </a:r>
          </a:p>
          <a:p>
            <a:pPr marL="800100" lvl="1" indent="-342900" fontAlgn="base">
              <a:buFont typeface="+mj-lt"/>
              <a:buAutoNum type="arabicPeriod"/>
            </a:pPr>
            <a:r>
              <a:rPr lang="en-GB" sz="1400" dirty="0">
                <a:solidFill>
                  <a:srgbClr val="003366"/>
                </a:solidFill>
              </a:rPr>
              <a:t>Alarm System Maintenance: Ensure the maintenance of the alarm system by KESH for high-risk flood areas.</a:t>
            </a:r>
          </a:p>
          <a:p>
            <a:pPr marL="800100" lvl="1" indent="-342900" fontAlgn="base">
              <a:buFont typeface="+mj-lt"/>
              <a:buAutoNum type="arabicPeriod"/>
            </a:pPr>
            <a:r>
              <a:rPr lang="en-GB" sz="1400" dirty="0">
                <a:solidFill>
                  <a:srgbClr val="003366"/>
                </a:solidFill>
              </a:rPr>
              <a:t>Monitoring and Forecasting Systems: Maintain </a:t>
            </a:r>
            <a:r>
              <a:rPr lang="en-GB" sz="1400" dirty="0" err="1">
                <a:solidFill>
                  <a:srgbClr val="003366"/>
                </a:solidFill>
              </a:rPr>
              <a:t>hydrometeorological</a:t>
            </a:r>
            <a:r>
              <a:rPr lang="en-GB" sz="1400" dirty="0">
                <a:solidFill>
                  <a:srgbClr val="003366"/>
                </a:solidFill>
              </a:rPr>
              <a:t> systems in the Drin River cascade.</a:t>
            </a:r>
          </a:p>
          <a:p>
            <a:pPr marL="800100" lvl="1" indent="-342900" fontAlgn="base">
              <a:buFont typeface="+mj-lt"/>
              <a:buAutoNum type="arabicPeriod"/>
            </a:pPr>
            <a:r>
              <a:rPr lang="en-GB" sz="1400" dirty="0">
                <a:solidFill>
                  <a:srgbClr val="003366"/>
                </a:solidFill>
              </a:rPr>
              <a:t>Evacuation Tools: Provide and maintain safe mobility means (metal boats, etc.) for evacuation.</a:t>
            </a:r>
          </a:p>
          <a:p>
            <a:pPr marL="800100" lvl="1" indent="-342900" fontAlgn="base">
              <a:buFont typeface="+mj-lt"/>
              <a:buAutoNum type="arabicPeriod"/>
            </a:pPr>
            <a:r>
              <a:rPr lang="en-GB" sz="1400" dirty="0">
                <a:solidFill>
                  <a:srgbClr val="003366"/>
                </a:solidFill>
              </a:rPr>
              <a:t>Supporting development of joint protection and rescue plans in flood events between municipalities.</a:t>
            </a:r>
          </a:p>
          <a:p>
            <a:pPr marL="800100" lvl="1" indent="-342900" fontAlgn="base">
              <a:buFont typeface="+mj-lt"/>
              <a:buAutoNum type="arabicPeriod"/>
            </a:pPr>
            <a:r>
              <a:rPr lang="en-GB" sz="1400" dirty="0">
                <a:solidFill>
                  <a:srgbClr val="003366"/>
                </a:solidFill>
              </a:rPr>
              <a:t>Supporting joint simulation exercises of response in flood events among various stakeholders.</a:t>
            </a:r>
          </a:p>
          <a:p>
            <a:pPr marL="800100" lvl="1" indent="-342900" fontAlgn="base">
              <a:buFont typeface="+mj-lt"/>
              <a:buAutoNum type="arabicPeriod"/>
            </a:pPr>
            <a:r>
              <a:rPr lang="en-GB" sz="1400" dirty="0">
                <a:solidFill>
                  <a:srgbClr val="003366"/>
                </a:solidFill>
              </a:rPr>
              <a:t>Identification of areas of interest for flood Protection - Consideration of proposals and adaptation of areas of mutual importance for flood </a:t>
            </a:r>
            <a:r>
              <a:rPr lang="en-GB" sz="1400" dirty="0" smtClean="0">
                <a:solidFill>
                  <a:srgbClr val="003366"/>
                </a:solidFill>
              </a:rPr>
              <a:t>protection</a:t>
            </a:r>
          </a:p>
          <a:p>
            <a:pPr marL="800100" lvl="1" indent="-342900" fontAlgn="base">
              <a:buFont typeface="+mj-lt"/>
              <a:buAutoNum type="arabicPeriod"/>
            </a:pPr>
            <a:endParaRPr lang="en-GB" sz="1400" dirty="0" smtClean="0">
              <a:solidFill>
                <a:srgbClr val="003366"/>
              </a:solidFill>
            </a:endParaRPr>
          </a:p>
          <a:p>
            <a:pPr marL="342900" indent="-342900">
              <a:buFont typeface="Arial" panose="020B0604020202020204" pitchFamily="34" charset="0"/>
              <a:buChar char="•"/>
            </a:pPr>
            <a:r>
              <a:rPr lang="en-GB" sz="2000" dirty="0">
                <a:solidFill>
                  <a:srgbClr val="003366"/>
                </a:solidFill>
              </a:rPr>
              <a:t>M35 – Other – Maintenance of the channel’s drainage network</a:t>
            </a:r>
          </a:p>
          <a:p>
            <a:pPr marL="800100" lvl="1" indent="-342900" fontAlgn="base">
              <a:buFont typeface="+mj-lt"/>
              <a:buAutoNum type="arabicPeriod"/>
            </a:pPr>
            <a:r>
              <a:rPr lang="en-GB" sz="1400" dirty="0">
                <a:solidFill>
                  <a:srgbClr val="003366"/>
                </a:solidFill>
              </a:rPr>
              <a:t>Maintenance of embankments: Regular checks of embankments to ensure stability and functionality.</a:t>
            </a:r>
          </a:p>
          <a:p>
            <a:pPr marL="800100" lvl="1" indent="-342900" fontAlgn="base">
              <a:buFont typeface="+mj-lt"/>
              <a:buAutoNum type="arabicPeriod"/>
            </a:pPr>
            <a:endParaRPr lang="en-GB" sz="1400" dirty="0">
              <a:solidFill>
                <a:srgbClr val="003366"/>
              </a:solidFill>
            </a:endParaRPr>
          </a:p>
          <a:p>
            <a:pPr marL="800100" lvl="1" indent="-342900">
              <a:spcAft>
                <a:spcPts val="600"/>
              </a:spcAft>
              <a:buFont typeface="+mj-lt"/>
              <a:buAutoNum type="arabicPeriod"/>
            </a:pPr>
            <a:endParaRPr lang="en-GB" sz="1400" dirty="0" smtClean="0">
              <a:solidFill>
                <a:srgbClr val="003366"/>
              </a:solidFill>
            </a:endParaRPr>
          </a:p>
        </p:txBody>
      </p:sp>
    </p:spTree>
    <p:extLst>
      <p:ext uri="{BB962C8B-B14F-4D97-AF65-F5344CB8AC3E}">
        <p14:creationId xmlns:p14="http://schemas.microsoft.com/office/powerpoint/2010/main" val="4102005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584775"/>
          </a:xfrm>
          <a:prstGeom prst="rect">
            <a:avLst/>
          </a:prstGeom>
        </p:spPr>
        <p:txBody>
          <a:bodyPr wrap="square">
            <a:spAutoFit/>
          </a:bodyPr>
          <a:lstStyle/>
          <a:p>
            <a:pPr algn="ctr"/>
            <a:r>
              <a:rPr lang="en-GB" sz="3200" b="1" dirty="0">
                <a:solidFill>
                  <a:srgbClr val="003366"/>
                </a:solidFill>
              </a:rPr>
              <a:t>Medium </a:t>
            </a:r>
            <a:r>
              <a:rPr lang="en-GB" sz="3200" b="1" dirty="0" err="1">
                <a:solidFill>
                  <a:srgbClr val="003366"/>
                </a:solidFill>
              </a:rPr>
              <a:t>Skadar</a:t>
            </a:r>
            <a:r>
              <a:rPr lang="en-GB" sz="3200" b="1" dirty="0">
                <a:solidFill>
                  <a:srgbClr val="003366"/>
                </a:solidFill>
              </a:rPr>
              <a:t>/Shkoder Lake  Macro-Area</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768" y="1357259"/>
            <a:ext cx="7694448" cy="5440680"/>
          </a:xfrm>
          <a:prstGeom prst="rect">
            <a:avLst/>
          </a:prstGeom>
        </p:spPr>
      </p:pic>
    </p:spTree>
    <p:extLst>
      <p:ext uri="{BB962C8B-B14F-4D97-AF65-F5344CB8AC3E}">
        <p14:creationId xmlns:p14="http://schemas.microsoft.com/office/powerpoint/2010/main" val="3503938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597119"/>
            <a:ext cx="8640960" cy="1077218"/>
          </a:xfrm>
          <a:prstGeom prst="rect">
            <a:avLst/>
          </a:prstGeom>
        </p:spPr>
        <p:txBody>
          <a:bodyPr wrap="square">
            <a:spAutoFit/>
          </a:bodyPr>
          <a:lstStyle/>
          <a:p>
            <a:pPr algn="ctr"/>
            <a:r>
              <a:rPr lang="en-GB" sz="3200" b="1" dirty="0">
                <a:solidFill>
                  <a:srgbClr val="003366"/>
                </a:solidFill>
              </a:rPr>
              <a:t>High Priority Specific FRM Actions Albania/Montenegro</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9" name="TextBox 8">
            <a:extLst>
              <a:ext uri="{FF2B5EF4-FFF2-40B4-BE49-F238E27FC236}">
                <a16:creationId xmlns:a16="http://schemas.microsoft.com/office/drawing/2014/main" xmlns="" id="{8659226E-F3CD-22F9-D585-D67659B84083}"/>
              </a:ext>
            </a:extLst>
          </p:cNvPr>
          <p:cNvSpPr txBox="1"/>
          <p:nvPr/>
        </p:nvSpPr>
        <p:spPr>
          <a:xfrm>
            <a:off x="99814" y="1815494"/>
            <a:ext cx="9048246" cy="490903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000" dirty="0">
                <a:solidFill>
                  <a:srgbClr val="003366"/>
                </a:solidFill>
              </a:rPr>
              <a:t>M41 – Flood Forecasting and Warning</a:t>
            </a:r>
          </a:p>
          <a:p>
            <a:pPr marL="800100" lvl="1" indent="-342900">
              <a:spcAft>
                <a:spcPts val="600"/>
              </a:spcAft>
              <a:buFont typeface="+mj-lt"/>
              <a:buAutoNum type="arabicPeriod"/>
            </a:pPr>
            <a:r>
              <a:rPr lang="en-GB" sz="1400" dirty="0">
                <a:solidFill>
                  <a:srgbClr val="003366"/>
                </a:solidFill>
              </a:rPr>
              <a:t>Continuous Improvement of flood forecast and flood warning </a:t>
            </a:r>
          </a:p>
          <a:p>
            <a:pPr marL="800100" lvl="1" indent="-342900">
              <a:spcAft>
                <a:spcPts val="600"/>
              </a:spcAft>
              <a:buFont typeface="+mj-lt"/>
              <a:buAutoNum type="arabicPeriod"/>
            </a:pPr>
            <a:r>
              <a:rPr lang="en-GB" sz="1400" dirty="0">
                <a:solidFill>
                  <a:srgbClr val="003366"/>
                </a:solidFill>
              </a:rPr>
              <a:t>Continuous improvement of the system for hydrological and meteorological observations including measurements of groundwater level and data transfer systems resulting in the process of setting up the early warning system.</a:t>
            </a:r>
          </a:p>
          <a:p>
            <a:pPr marL="800100" lvl="1" indent="-342900">
              <a:spcAft>
                <a:spcPts val="600"/>
              </a:spcAft>
              <a:buFont typeface="+mj-lt"/>
              <a:buAutoNum type="arabicPeriod"/>
            </a:pPr>
            <a:r>
              <a:rPr lang="en-GB" sz="1400" dirty="0">
                <a:solidFill>
                  <a:srgbClr val="003366"/>
                </a:solidFill>
              </a:rPr>
              <a:t>Development of the basin wide EWS based on the Drin riparian’s improvements in flood forecast and flood warning</a:t>
            </a:r>
          </a:p>
          <a:p>
            <a:pPr marL="342900" indent="-342900">
              <a:spcAft>
                <a:spcPts val="600"/>
              </a:spcAft>
              <a:buFont typeface="Arial" panose="020B0604020202020204" pitchFamily="34" charset="0"/>
              <a:buChar char="•"/>
            </a:pPr>
            <a:r>
              <a:rPr lang="en-GB" sz="2000" dirty="0">
                <a:solidFill>
                  <a:srgbClr val="003366"/>
                </a:solidFill>
              </a:rPr>
              <a:t>M21 – Avoidance</a:t>
            </a:r>
          </a:p>
          <a:p>
            <a:pPr marL="800100" lvl="1" indent="-342900">
              <a:spcAft>
                <a:spcPts val="600"/>
              </a:spcAft>
              <a:buFont typeface="+mj-lt"/>
              <a:buAutoNum type="arabicPeriod"/>
            </a:pPr>
            <a:r>
              <a:rPr lang="en-GB" sz="1400" dirty="0">
                <a:solidFill>
                  <a:srgbClr val="003366"/>
                </a:solidFill>
              </a:rPr>
              <a:t>Restriction for building in risk areas (in spatial planning / urban planning), Integrated urban planning towards flood resilient facilities; provide flood proofing for the most affected urban areas. </a:t>
            </a:r>
          </a:p>
          <a:p>
            <a:pPr marL="800100" lvl="1" indent="-342900">
              <a:spcAft>
                <a:spcPts val="600"/>
              </a:spcAft>
              <a:buFont typeface="+mj-lt"/>
              <a:buAutoNum type="arabicPeriod"/>
            </a:pPr>
            <a:r>
              <a:rPr lang="en-GB" sz="1400" dirty="0">
                <a:solidFill>
                  <a:srgbClr val="003366"/>
                </a:solidFill>
              </a:rPr>
              <a:t>Protection of the flood plains and retention areas</a:t>
            </a:r>
            <a:endParaRPr lang="en-GB" sz="1600" dirty="0">
              <a:solidFill>
                <a:srgbClr val="003366"/>
              </a:solidFill>
            </a:endParaRPr>
          </a:p>
          <a:p>
            <a:pPr marL="800100" lvl="1" indent="-342900">
              <a:spcAft>
                <a:spcPts val="600"/>
              </a:spcAft>
              <a:buFont typeface="+mj-lt"/>
              <a:buAutoNum type="arabicPeriod"/>
            </a:pPr>
            <a:endParaRPr lang="en-GB" sz="1600" dirty="0">
              <a:solidFill>
                <a:srgbClr val="003366"/>
              </a:solidFill>
            </a:endParaRPr>
          </a:p>
          <a:p>
            <a:pPr marL="285750" indent="-285750">
              <a:spcAft>
                <a:spcPts val="600"/>
              </a:spcAft>
              <a:buFont typeface="Arial" panose="020B0604020202020204" pitchFamily="34" charset="0"/>
              <a:buChar char="•"/>
            </a:pPr>
            <a:r>
              <a:rPr lang="en-GB" sz="2000" dirty="0">
                <a:solidFill>
                  <a:srgbClr val="003366"/>
                </a:solidFill>
              </a:rPr>
              <a:t>M24 – Other - Reservoirs Regulation</a:t>
            </a:r>
          </a:p>
          <a:p>
            <a:pPr marL="800100" lvl="1" indent="-342900">
              <a:spcAft>
                <a:spcPts val="600"/>
              </a:spcAft>
              <a:buFont typeface="+mj-lt"/>
              <a:buAutoNum type="arabicPeriod"/>
            </a:pPr>
            <a:r>
              <a:rPr lang="en-GB" sz="1400" dirty="0">
                <a:solidFill>
                  <a:srgbClr val="003366"/>
                </a:solidFill>
              </a:rPr>
              <a:t>Mapping of flood risk areas. </a:t>
            </a:r>
          </a:p>
          <a:p>
            <a:pPr marL="800100" lvl="1" indent="-342900">
              <a:spcAft>
                <a:spcPts val="600"/>
              </a:spcAft>
              <a:buFont typeface="+mj-lt"/>
              <a:buAutoNum type="arabicPeriod"/>
            </a:pPr>
            <a:r>
              <a:rPr lang="en-GB" sz="1400" dirty="0">
                <a:solidFill>
                  <a:srgbClr val="003366"/>
                </a:solidFill>
              </a:rPr>
              <a:t>Development and approval of Local FRM Plan</a:t>
            </a:r>
          </a:p>
          <a:p>
            <a:pPr marL="800100" lvl="1" indent="-342900">
              <a:spcAft>
                <a:spcPts val="600"/>
              </a:spcAft>
              <a:buFont typeface="+mj-lt"/>
              <a:buAutoNum type="arabicPeriod"/>
            </a:pPr>
            <a:r>
              <a:rPr lang="en-GB" sz="1400" dirty="0">
                <a:solidFill>
                  <a:srgbClr val="003366"/>
                </a:solidFill>
              </a:rPr>
              <a:t>Implementation of Hydrogeological investigations in order to define the dimensions and spatial position of the revealed karst channels and their hydrological function (APSFR 03 – Cetinje field MNE)</a:t>
            </a:r>
          </a:p>
        </p:txBody>
      </p:sp>
    </p:spTree>
    <p:extLst>
      <p:ext uri="{BB962C8B-B14F-4D97-AF65-F5344CB8AC3E}">
        <p14:creationId xmlns:p14="http://schemas.microsoft.com/office/powerpoint/2010/main" val="269434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GB" sz="3200" b="1" dirty="0">
                <a:solidFill>
                  <a:srgbClr val="003366"/>
                </a:solidFill>
              </a:rPr>
              <a:t>High Priority Specific FRM Actions Albania/Montenegro</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9" name="TextBox 8">
            <a:extLst>
              <a:ext uri="{FF2B5EF4-FFF2-40B4-BE49-F238E27FC236}">
                <a16:creationId xmlns:a16="http://schemas.microsoft.com/office/drawing/2014/main" xmlns="" id="{8659226E-F3CD-22F9-D585-D67659B84083}"/>
              </a:ext>
            </a:extLst>
          </p:cNvPr>
          <p:cNvSpPr txBox="1"/>
          <p:nvPr/>
        </p:nvSpPr>
        <p:spPr>
          <a:xfrm>
            <a:off x="99814" y="2126082"/>
            <a:ext cx="9048246" cy="286232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000" dirty="0">
                <a:solidFill>
                  <a:srgbClr val="003366"/>
                </a:solidFill>
              </a:rPr>
              <a:t>M31 – Natural flood management</a:t>
            </a:r>
          </a:p>
          <a:p>
            <a:pPr marL="800100" lvl="1" indent="-342900">
              <a:spcAft>
                <a:spcPts val="600"/>
              </a:spcAft>
              <a:buFont typeface="+mj-lt"/>
              <a:buAutoNum type="arabicPeriod"/>
            </a:pPr>
            <a:r>
              <a:rPr lang="en-GB" sz="1400" dirty="0">
                <a:solidFill>
                  <a:srgbClr val="003366"/>
                </a:solidFill>
              </a:rPr>
              <a:t>Revitalization of river beds and river banks / former flood plains </a:t>
            </a:r>
          </a:p>
          <a:p>
            <a:pPr marL="800100" lvl="1" indent="-342900">
              <a:spcAft>
                <a:spcPts val="600"/>
              </a:spcAft>
              <a:buFont typeface="+mj-lt"/>
              <a:buAutoNum type="arabicPeriod"/>
            </a:pPr>
            <a:r>
              <a:rPr lang="en-GB" sz="1400" dirty="0">
                <a:solidFill>
                  <a:srgbClr val="003366"/>
                </a:solidFill>
              </a:rPr>
              <a:t>Protection of zones along river banks</a:t>
            </a:r>
          </a:p>
          <a:p>
            <a:pPr marL="800100" lvl="1" indent="-342900">
              <a:spcAft>
                <a:spcPts val="600"/>
              </a:spcAft>
              <a:buFont typeface="+mj-lt"/>
              <a:buAutoNum type="arabicPeriod"/>
            </a:pPr>
            <a:r>
              <a:rPr lang="en-GB" sz="1400" dirty="0">
                <a:solidFill>
                  <a:srgbClr val="003366"/>
                </a:solidFill>
              </a:rPr>
              <a:t>Support of the development of natural floodplains</a:t>
            </a:r>
          </a:p>
          <a:p>
            <a:pPr marL="285750" indent="-285750">
              <a:spcAft>
                <a:spcPts val="600"/>
              </a:spcAft>
              <a:buFont typeface="Arial" panose="020B0604020202020204" pitchFamily="34" charset="0"/>
              <a:buChar char="•"/>
            </a:pPr>
            <a:r>
              <a:rPr lang="en-GB" sz="2000" dirty="0">
                <a:solidFill>
                  <a:srgbClr val="003366"/>
                </a:solidFill>
              </a:rPr>
              <a:t>M42 – Emergency Event Response Planning  / Contingency planning</a:t>
            </a:r>
          </a:p>
          <a:p>
            <a:pPr marL="800100" lvl="1" indent="-342900">
              <a:spcAft>
                <a:spcPts val="600"/>
              </a:spcAft>
              <a:buFont typeface="+mj-lt"/>
              <a:buAutoNum type="arabicPeriod"/>
            </a:pPr>
            <a:r>
              <a:rPr lang="en-GB" sz="1400" dirty="0">
                <a:solidFill>
                  <a:srgbClr val="003366"/>
                </a:solidFill>
              </a:rPr>
              <a:t>Financial precautions by reserves and insurances (insurance against natural hazards).</a:t>
            </a:r>
          </a:p>
          <a:p>
            <a:pPr marL="800100" lvl="1" indent="-342900">
              <a:spcAft>
                <a:spcPts val="600"/>
              </a:spcAft>
              <a:buFont typeface="+mj-lt"/>
              <a:buAutoNum type="arabicPeriod"/>
            </a:pPr>
            <a:r>
              <a:rPr lang="en-GB" sz="1400" dirty="0">
                <a:solidFill>
                  <a:srgbClr val="003366"/>
                </a:solidFill>
              </a:rPr>
              <a:t>Civil Protection.</a:t>
            </a:r>
          </a:p>
          <a:p>
            <a:pPr marL="800100" lvl="1" indent="-342900">
              <a:spcAft>
                <a:spcPts val="600"/>
              </a:spcAft>
              <a:buFont typeface="+mj-lt"/>
              <a:buAutoNum type="arabicPeriod"/>
            </a:pPr>
            <a:r>
              <a:rPr lang="en-GB" sz="1400" dirty="0">
                <a:solidFill>
                  <a:srgbClr val="003366"/>
                </a:solidFill>
              </a:rPr>
              <a:t>Alignment or optimization of alert and operation schemes (disaster management schemes).</a:t>
            </a:r>
            <a:endParaRPr lang="en-GB" sz="2000" dirty="0">
              <a:solidFill>
                <a:srgbClr val="003366"/>
              </a:solidFill>
            </a:endParaRPr>
          </a:p>
          <a:p>
            <a:pPr lvl="1">
              <a:spcAft>
                <a:spcPts val="600"/>
              </a:spcAft>
            </a:pPr>
            <a:endParaRPr lang="en-GB" sz="1600" dirty="0">
              <a:solidFill>
                <a:srgbClr val="003366"/>
              </a:solidFill>
            </a:endParaRPr>
          </a:p>
        </p:txBody>
      </p:sp>
    </p:spTree>
    <p:extLst>
      <p:ext uri="{BB962C8B-B14F-4D97-AF65-F5344CB8AC3E}">
        <p14:creationId xmlns:p14="http://schemas.microsoft.com/office/powerpoint/2010/main" val="3278286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584775"/>
          </a:xfrm>
          <a:prstGeom prst="rect">
            <a:avLst/>
          </a:prstGeom>
        </p:spPr>
        <p:txBody>
          <a:bodyPr wrap="square">
            <a:spAutoFit/>
          </a:bodyPr>
          <a:lstStyle/>
          <a:p>
            <a:pPr algn="ctr"/>
            <a:r>
              <a:rPr lang="en-GB" sz="3200" b="1" dirty="0">
                <a:solidFill>
                  <a:srgbClr val="003366"/>
                </a:solidFill>
              </a:rPr>
              <a:t>Drin Cascade  Macro-Area</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608" y="1268760"/>
            <a:ext cx="7694330" cy="5440680"/>
          </a:xfrm>
          <a:prstGeom prst="rect">
            <a:avLst/>
          </a:prstGeom>
        </p:spPr>
      </p:pic>
    </p:spTree>
    <p:extLst>
      <p:ext uri="{BB962C8B-B14F-4D97-AF65-F5344CB8AC3E}">
        <p14:creationId xmlns:p14="http://schemas.microsoft.com/office/powerpoint/2010/main" val="3346370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GB" sz="3200" b="1" dirty="0">
                <a:solidFill>
                  <a:srgbClr val="003366"/>
                </a:solidFill>
              </a:rPr>
              <a:t>High Priority Specific FRM Actions  </a:t>
            </a:r>
          </a:p>
          <a:p>
            <a:pPr algn="ctr"/>
            <a:r>
              <a:rPr lang="en-GB" sz="3200" b="1" dirty="0">
                <a:solidFill>
                  <a:srgbClr val="003366"/>
                </a:solidFill>
              </a:rPr>
              <a:t>Albania/North Macedonia</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9" name="TextBox 8">
            <a:extLst>
              <a:ext uri="{FF2B5EF4-FFF2-40B4-BE49-F238E27FC236}">
                <a16:creationId xmlns:a16="http://schemas.microsoft.com/office/drawing/2014/main" xmlns="" id="{8659226E-F3CD-22F9-D585-D67659B84083}"/>
              </a:ext>
            </a:extLst>
          </p:cNvPr>
          <p:cNvSpPr txBox="1"/>
          <p:nvPr/>
        </p:nvSpPr>
        <p:spPr>
          <a:xfrm>
            <a:off x="99814" y="1869214"/>
            <a:ext cx="9048246" cy="435503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000" dirty="0">
                <a:solidFill>
                  <a:srgbClr val="003366"/>
                </a:solidFill>
              </a:rPr>
              <a:t>M24 – Other – (Reservoirs Regulation*)</a:t>
            </a:r>
          </a:p>
          <a:p>
            <a:pPr marL="800100" lvl="1" indent="-342900">
              <a:spcAft>
                <a:spcPts val="600"/>
              </a:spcAft>
              <a:buFont typeface="+mj-lt"/>
              <a:buAutoNum type="arabicPeriod"/>
            </a:pPr>
            <a:r>
              <a:rPr lang="en-GB" sz="1400" dirty="0">
                <a:solidFill>
                  <a:srgbClr val="003366"/>
                </a:solidFill>
              </a:rPr>
              <a:t>Set the Regulation of Reservoirs in </a:t>
            </a:r>
            <a:r>
              <a:rPr lang="en-GB" sz="1400" dirty="0" err="1">
                <a:solidFill>
                  <a:srgbClr val="003366"/>
                </a:solidFill>
              </a:rPr>
              <a:t>Fierza</a:t>
            </a:r>
            <a:r>
              <a:rPr lang="en-GB" sz="1400" dirty="0">
                <a:solidFill>
                  <a:srgbClr val="003366"/>
                </a:solidFill>
              </a:rPr>
              <a:t>, </a:t>
            </a:r>
            <a:r>
              <a:rPr lang="en-GB" sz="1400" dirty="0" err="1">
                <a:solidFill>
                  <a:srgbClr val="003366"/>
                </a:solidFill>
              </a:rPr>
              <a:t>Vau</a:t>
            </a:r>
            <a:r>
              <a:rPr lang="en-GB" sz="1400" dirty="0">
                <a:solidFill>
                  <a:srgbClr val="003366"/>
                </a:solidFill>
              </a:rPr>
              <a:t> </a:t>
            </a:r>
            <a:r>
              <a:rPr lang="en-GB" sz="1400" dirty="0" err="1">
                <a:solidFill>
                  <a:srgbClr val="003366"/>
                </a:solidFill>
              </a:rPr>
              <a:t>i</a:t>
            </a:r>
            <a:r>
              <a:rPr lang="en-GB" sz="1400" dirty="0">
                <a:solidFill>
                  <a:srgbClr val="003366"/>
                </a:solidFill>
              </a:rPr>
              <a:t> </a:t>
            </a:r>
            <a:r>
              <a:rPr lang="en-GB" sz="1400" dirty="0" err="1">
                <a:solidFill>
                  <a:srgbClr val="003366"/>
                </a:solidFill>
              </a:rPr>
              <a:t>Dejes</a:t>
            </a:r>
            <a:r>
              <a:rPr lang="en-GB" sz="1400" dirty="0">
                <a:solidFill>
                  <a:srgbClr val="003366"/>
                </a:solidFill>
              </a:rPr>
              <a:t> , </a:t>
            </a:r>
            <a:r>
              <a:rPr lang="en-GB" sz="1400" dirty="0" err="1">
                <a:solidFill>
                  <a:srgbClr val="003366"/>
                </a:solidFill>
              </a:rPr>
              <a:t>Koman</a:t>
            </a:r>
            <a:r>
              <a:rPr lang="en-GB" sz="1400" dirty="0">
                <a:solidFill>
                  <a:srgbClr val="003366"/>
                </a:solidFill>
              </a:rPr>
              <a:t> for Flood Risks</a:t>
            </a:r>
          </a:p>
          <a:p>
            <a:pPr marL="800100" lvl="1" indent="-342900">
              <a:spcAft>
                <a:spcPts val="600"/>
              </a:spcAft>
              <a:buFont typeface="+mj-lt"/>
              <a:buAutoNum type="arabicPeriod"/>
            </a:pPr>
            <a:r>
              <a:rPr lang="en-GB" sz="1400" dirty="0">
                <a:solidFill>
                  <a:srgbClr val="003366"/>
                </a:solidFill>
              </a:rPr>
              <a:t>Construct </a:t>
            </a:r>
            <a:r>
              <a:rPr lang="en-GB" sz="1400" dirty="0" err="1">
                <a:solidFill>
                  <a:srgbClr val="003366"/>
                </a:solidFill>
              </a:rPr>
              <a:t>Skavica</a:t>
            </a:r>
            <a:r>
              <a:rPr lang="en-GB" sz="1400" dirty="0">
                <a:solidFill>
                  <a:srgbClr val="003366"/>
                </a:solidFill>
              </a:rPr>
              <a:t> Dam</a:t>
            </a:r>
          </a:p>
          <a:p>
            <a:pPr marL="800100" lvl="1" indent="-342900">
              <a:spcAft>
                <a:spcPts val="600"/>
              </a:spcAft>
              <a:buFont typeface="+mj-lt"/>
              <a:buAutoNum type="arabicPeriod"/>
            </a:pPr>
            <a:r>
              <a:rPr lang="en-GB" sz="1400" dirty="0">
                <a:solidFill>
                  <a:srgbClr val="003366"/>
                </a:solidFill>
              </a:rPr>
              <a:t>Awareness-raising projects in high schools and secondary  Schools</a:t>
            </a:r>
          </a:p>
          <a:p>
            <a:pPr marL="800100" lvl="1" indent="-342900">
              <a:spcAft>
                <a:spcPts val="600"/>
              </a:spcAft>
              <a:buFont typeface="+mj-lt"/>
              <a:buAutoNum type="arabicPeriod"/>
            </a:pPr>
            <a:r>
              <a:rPr lang="en-GB" sz="1400" dirty="0">
                <a:solidFill>
                  <a:srgbClr val="003366"/>
                </a:solidFill>
              </a:rPr>
              <a:t>Carry out regular updates of Hazard and Risk maps according to the legal provision or in cases when significant  changes occur that need to be considered and integrated /  further development of database</a:t>
            </a:r>
          </a:p>
          <a:p>
            <a:pPr marL="800100" lvl="1" indent="-342900">
              <a:spcAft>
                <a:spcPts val="600"/>
              </a:spcAft>
              <a:buFont typeface="+mj-lt"/>
              <a:buAutoNum type="arabicPeriod"/>
            </a:pPr>
            <a:r>
              <a:rPr lang="en-GB" sz="1400" dirty="0">
                <a:solidFill>
                  <a:srgbClr val="003366"/>
                </a:solidFill>
              </a:rPr>
              <a:t>Provision of digital flood hazard and risk maps based on a  web-GIS platform to facilitate decision-making on flood risk  management (including regular updating).</a:t>
            </a:r>
          </a:p>
          <a:p>
            <a:pPr marL="800100" lvl="1" indent="-342900">
              <a:spcAft>
                <a:spcPts val="600"/>
              </a:spcAft>
              <a:buFont typeface="+mj-lt"/>
              <a:buAutoNum type="arabicPeriod"/>
            </a:pPr>
            <a:r>
              <a:rPr lang="en-GB" sz="1400" dirty="0">
                <a:solidFill>
                  <a:srgbClr val="003366"/>
                </a:solidFill>
              </a:rPr>
              <a:t>Distribution of information leaflets, including flood risk  maps and guidance information for the population in case  of emergency (combined with measure 4.4.1-1 related  with evacuation maps/points/streets in case of emergency)</a:t>
            </a:r>
          </a:p>
          <a:p>
            <a:pPr marL="800100" lvl="1" indent="-342900">
              <a:spcAft>
                <a:spcPts val="600"/>
              </a:spcAft>
              <a:buFont typeface="+mj-lt"/>
              <a:buAutoNum type="arabicPeriod"/>
            </a:pPr>
            <a:r>
              <a:rPr lang="en-GB" sz="1400" dirty="0">
                <a:solidFill>
                  <a:srgbClr val="003366"/>
                </a:solidFill>
              </a:rPr>
              <a:t>Distribution flood risk maps in the local administration at  all levels</a:t>
            </a:r>
          </a:p>
          <a:p>
            <a:pPr marL="800100" lvl="1" indent="-342900">
              <a:spcAft>
                <a:spcPts val="600"/>
              </a:spcAft>
              <a:buFont typeface="+mj-lt"/>
              <a:buAutoNum type="arabicPeriod"/>
            </a:pPr>
            <a:r>
              <a:rPr lang="en-GB" sz="1400" dirty="0">
                <a:solidFill>
                  <a:srgbClr val="003366"/>
                </a:solidFill>
              </a:rPr>
              <a:t>Maintaining, supplementing and updating on the websites  of central and local institutions information on flood risk  management, self-protection, flood hazard maps, flood risk  assets, new flood events, water access levels and relevant  scenarios  for each area, and interactive guidance.</a:t>
            </a:r>
          </a:p>
          <a:p>
            <a:pPr lvl="1">
              <a:spcAft>
                <a:spcPts val="600"/>
              </a:spcAft>
            </a:pPr>
            <a:endParaRPr lang="en-GB" sz="1600" dirty="0">
              <a:solidFill>
                <a:srgbClr val="003366"/>
              </a:solidFill>
            </a:endParaRPr>
          </a:p>
        </p:txBody>
      </p:sp>
    </p:spTree>
    <p:extLst>
      <p:ext uri="{BB962C8B-B14F-4D97-AF65-F5344CB8AC3E}">
        <p14:creationId xmlns:p14="http://schemas.microsoft.com/office/powerpoint/2010/main" val="3365435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GB" sz="3200" b="1" dirty="0">
                <a:solidFill>
                  <a:srgbClr val="003366"/>
                </a:solidFill>
              </a:rPr>
              <a:t>High Priority Specific FRM Actions </a:t>
            </a:r>
          </a:p>
          <a:p>
            <a:pPr algn="ctr"/>
            <a:r>
              <a:rPr lang="en-GB" sz="3200" b="1" dirty="0">
                <a:solidFill>
                  <a:srgbClr val="003366"/>
                </a:solidFill>
              </a:rPr>
              <a:t>Albania/North Macedonia</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9" name="TextBox 8">
            <a:extLst>
              <a:ext uri="{FF2B5EF4-FFF2-40B4-BE49-F238E27FC236}">
                <a16:creationId xmlns:a16="http://schemas.microsoft.com/office/drawing/2014/main" xmlns="" id="{8659226E-F3CD-22F9-D585-D67659B84083}"/>
              </a:ext>
            </a:extLst>
          </p:cNvPr>
          <p:cNvSpPr txBox="1"/>
          <p:nvPr/>
        </p:nvSpPr>
        <p:spPr>
          <a:xfrm>
            <a:off x="99814" y="1869214"/>
            <a:ext cx="9048246" cy="430887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000" dirty="0">
                <a:solidFill>
                  <a:srgbClr val="003366"/>
                </a:solidFill>
              </a:rPr>
              <a:t>M31 – Natural flood management</a:t>
            </a:r>
          </a:p>
          <a:p>
            <a:pPr marL="800100" lvl="1" indent="-342900">
              <a:spcAft>
                <a:spcPts val="600"/>
              </a:spcAft>
              <a:buFont typeface="+mj-lt"/>
              <a:buAutoNum type="arabicPeriod"/>
            </a:pPr>
            <a:r>
              <a:rPr lang="en-GB" sz="1400" dirty="0">
                <a:solidFill>
                  <a:srgbClr val="003366"/>
                </a:solidFill>
              </a:rPr>
              <a:t>Afforestation along mountain streams </a:t>
            </a:r>
          </a:p>
          <a:p>
            <a:pPr marL="800100" lvl="1" indent="-342900">
              <a:spcAft>
                <a:spcPts val="600"/>
              </a:spcAft>
              <a:buFont typeface="+mj-lt"/>
              <a:buAutoNum type="arabicPeriod"/>
            </a:pPr>
            <a:r>
              <a:rPr lang="en-GB" sz="1400" dirty="0">
                <a:solidFill>
                  <a:srgbClr val="003366"/>
                </a:solidFill>
              </a:rPr>
              <a:t>Adjustment and cleaning of obstacles (constructions, crossings, tombs)</a:t>
            </a:r>
          </a:p>
          <a:p>
            <a:pPr marL="800100" lvl="1" indent="-342900">
              <a:spcAft>
                <a:spcPts val="600"/>
              </a:spcAft>
              <a:buFont typeface="+mj-lt"/>
              <a:buAutoNum type="arabicPeriod"/>
            </a:pPr>
            <a:r>
              <a:rPr lang="en-GB" sz="1400" dirty="0">
                <a:solidFill>
                  <a:srgbClr val="003366"/>
                </a:solidFill>
              </a:rPr>
              <a:t>Compilation of studies in order to determine the areas  where river </a:t>
            </a:r>
            <a:r>
              <a:rPr lang="en-GB" sz="1400" dirty="0" err="1">
                <a:solidFill>
                  <a:srgbClr val="003366"/>
                </a:solidFill>
              </a:rPr>
              <a:t>inerts</a:t>
            </a:r>
            <a:r>
              <a:rPr lang="en-GB" sz="1400" dirty="0">
                <a:solidFill>
                  <a:srgbClr val="003366"/>
                </a:solidFill>
              </a:rPr>
              <a:t> may or may not be used to reduce the  effects of floods and use their conclusions as mandatory  guidelines for implementation</a:t>
            </a:r>
          </a:p>
          <a:p>
            <a:pPr marL="800100" lvl="1" indent="-342900">
              <a:spcAft>
                <a:spcPts val="600"/>
              </a:spcAft>
              <a:buFont typeface="+mj-lt"/>
              <a:buAutoNum type="arabicPeriod"/>
            </a:pPr>
            <a:r>
              <a:rPr lang="en-GB" sz="1400" dirty="0">
                <a:solidFill>
                  <a:srgbClr val="003366"/>
                </a:solidFill>
              </a:rPr>
              <a:t>Education / cooperation with landowners or land users to  encourage livestock integration  Improvement of forest vegetation in areas of alluvial plains  by planting autochthonous hydrophilic seedlings with  strong root system </a:t>
            </a:r>
          </a:p>
          <a:p>
            <a:pPr marL="800100" lvl="1" indent="-342900">
              <a:spcAft>
                <a:spcPts val="600"/>
              </a:spcAft>
              <a:buFont typeface="+mj-lt"/>
              <a:buAutoNum type="arabicPeriod"/>
            </a:pPr>
            <a:r>
              <a:rPr lang="en-GB" sz="1400" dirty="0">
                <a:solidFill>
                  <a:srgbClr val="003366"/>
                </a:solidFill>
              </a:rPr>
              <a:t>Planting willows, acacias and poplars in the areas along the  river side to reduce erosion </a:t>
            </a:r>
          </a:p>
          <a:p>
            <a:pPr marL="800100" lvl="1" indent="-342900">
              <a:spcAft>
                <a:spcPts val="600"/>
              </a:spcAft>
              <a:buFont typeface="+mj-lt"/>
              <a:buAutoNum type="arabicPeriod"/>
            </a:pPr>
            <a:r>
              <a:rPr lang="en-GB" sz="1400" dirty="0">
                <a:solidFill>
                  <a:srgbClr val="003366"/>
                </a:solidFill>
              </a:rPr>
              <a:t>Environmental assessment of flooded areas, to guide re </a:t>
            </a:r>
            <a:r>
              <a:rPr lang="en-GB" sz="1400" dirty="0" err="1">
                <a:solidFill>
                  <a:srgbClr val="003366"/>
                </a:solidFill>
              </a:rPr>
              <a:t>sponsible</a:t>
            </a:r>
            <a:r>
              <a:rPr lang="en-GB" sz="1400" dirty="0">
                <a:solidFill>
                  <a:srgbClr val="003366"/>
                </a:solidFill>
              </a:rPr>
              <a:t> institutions to assess the environmental situation  before land use decisions etc., not just after a flood.</a:t>
            </a:r>
          </a:p>
          <a:p>
            <a:pPr marL="800100" lvl="1" indent="-342900">
              <a:spcAft>
                <a:spcPts val="600"/>
              </a:spcAft>
              <a:buFont typeface="+mj-lt"/>
              <a:buAutoNum type="arabicPeriod"/>
            </a:pPr>
            <a:r>
              <a:rPr lang="en-GB" sz="1400" dirty="0">
                <a:solidFill>
                  <a:srgbClr val="003366"/>
                </a:solidFill>
              </a:rPr>
              <a:t>Reconstruction of the riverbed </a:t>
            </a:r>
          </a:p>
          <a:p>
            <a:pPr marL="800100" lvl="1" indent="-342900">
              <a:spcAft>
                <a:spcPts val="600"/>
              </a:spcAft>
              <a:buFont typeface="+mj-lt"/>
              <a:buAutoNum type="arabicPeriod"/>
            </a:pPr>
            <a:endParaRPr lang="en-GB" sz="1400" dirty="0">
              <a:solidFill>
                <a:srgbClr val="003366"/>
              </a:solidFill>
            </a:endParaRPr>
          </a:p>
          <a:p>
            <a:pPr marL="800100" lvl="1" indent="-342900">
              <a:spcAft>
                <a:spcPts val="600"/>
              </a:spcAft>
              <a:buFont typeface="+mj-lt"/>
              <a:buAutoNum type="arabicPeriod"/>
            </a:pPr>
            <a:endParaRPr lang="en-GB" sz="2000" dirty="0">
              <a:solidFill>
                <a:srgbClr val="003366"/>
              </a:solidFill>
            </a:endParaRPr>
          </a:p>
          <a:p>
            <a:pPr lvl="1">
              <a:spcAft>
                <a:spcPts val="600"/>
              </a:spcAft>
            </a:pPr>
            <a:endParaRPr lang="en-GB" sz="1600" dirty="0">
              <a:solidFill>
                <a:srgbClr val="003366"/>
              </a:solidFill>
            </a:endParaRPr>
          </a:p>
        </p:txBody>
      </p:sp>
    </p:spTree>
    <p:extLst>
      <p:ext uri="{BB962C8B-B14F-4D97-AF65-F5344CB8AC3E}">
        <p14:creationId xmlns:p14="http://schemas.microsoft.com/office/powerpoint/2010/main" val="3870094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584775"/>
          </a:xfrm>
          <a:prstGeom prst="rect">
            <a:avLst/>
          </a:prstGeom>
        </p:spPr>
        <p:txBody>
          <a:bodyPr wrap="square">
            <a:spAutoFit/>
          </a:bodyPr>
          <a:lstStyle/>
          <a:p>
            <a:pPr algn="ctr"/>
            <a:r>
              <a:rPr lang="en-GB" sz="3200" b="1" dirty="0">
                <a:solidFill>
                  <a:srgbClr val="003366"/>
                </a:solidFill>
              </a:rPr>
              <a:t>White Drin  Macro-Area</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062" y="1376771"/>
            <a:ext cx="7693860" cy="5440680"/>
          </a:xfrm>
          <a:prstGeom prst="rect">
            <a:avLst/>
          </a:prstGeom>
        </p:spPr>
      </p:pic>
    </p:spTree>
    <p:extLst>
      <p:ext uri="{BB962C8B-B14F-4D97-AF65-F5344CB8AC3E}">
        <p14:creationId xmlns:p14="http://schemas.microsoft.com/office/powerpoint/2010/main" val="1848048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GB" sz="3200" b="1" dirty="0">
                <a:solidFill>
                  <a:srgbClr val="003366"/>
                </a:solidFill>
              </a:rPr>
              <a:t>High Priority Specific FRM Actions </a:t>
            </a:r>
          </a:p>
          <a:p>
            <a:pPr algn="ctr"/>
            <a:r>
              <a:rPr lang="en-GB" sz="3200" b="1" dirty="0">
                <a:solidFill>
                  <a:srgbClr val="003366"/>
                </a:solidFill>
              </a:rPr>
              <a:t>Kosovo</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9" name="TextBox 8">
            <a:extLst>
              <a:ext uri="{FF2B5EF4-FFF2-40B4-BE49-F238E27FC236}">
                <a16:creationId xmlns:a16="http://schemas.microsoft.com/office/drawing/2014/main" xmlns="" id="{8659226E-F3CD-22F9-D585-D67659B84083}"/>
              </a:ext>
            </a:extLst>
          </p:cNvPr>
          <p:cNvSpPr txBox="1"/>
          <p:nvPr/>
        </p:nvSpPr>
        <p:spPr>
          <a:xfrm>
            <a:off x="99814" y="1869214"/>
            <a:ext cx="9048246" cy="4524315"/>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GB" sz="2000" dirty="0">
                <a:solidFill>
                  <a:srgbClr val="003366"/>
                </a:solidFill>
              </a:rPr>
              <a:t>M21 – Avoidance</a:t>
            </a:r>
          </a:p>
          <a:p>
            <a:pPr marL="800100" lvl="1" indent="-342900">
              <a:spcAft>
                <a:spcPts val="600"/>
              </a:spcAft>
              <a:buFont typeface="+mj-lt"/>
              <a:buAutoNum type="arabicPeriod"/>
            </a:pPr>
            <a:r>
              <a:rPr lang="en-GB" sz="1400" dirty="0">
                <a:solidFill>
                  <a:srgbClr val="003366"/>
                </a:solidFill>
              </a:rPr>
              <a:t>Spatial plans shell includes information presented on the hazard and risk maps regarding the flood spatial distribution, in order to prevent the construction of any buildings and urbanization in areas that are at risk of flooding.</a:t>
            </a:r>
          </a:p>
          <a:p>
            <a:pPr marL="285750" indent="-285750">
              <a:spcAft>
                <a:spcPts val="600"/>
              </a:spcAft>
              <a:buFont typeface="Arial" panose="020B0604020202020204" pitchFamily="34" charset="0"/>
              <a:buChar char="•"/>
            </a:pPr>
            <a:r>
              <a:rPr lang="en-GB" sz="2000" dirty="0">
                <a:solidFill>
                  <a:srgbClr val="003366"/>
                </a:solidFill>
              </a:rPr>
              <a:t>M31 – Natural flood management</a:t>
            </a:r>
          </a:p>
          <a:p>
            <a:pPr marL="800100" lvl="1" indent="-342900">
              <a:spcAft>
                <a:spcPts val="600"/>
              </a:spcAft>
              <a:buFont typeface="+mj-lt"/>
              <a:buAutoNum type="arabicPeriod"/>
            </a:pPr>
            <a:r>
              <a:rPr lang="en-GB" sz="1400" dirty="0">
                <a:solidFill>
                  <a:srgbClr val="003366"/>
                </a:solidFill>
              </a:rPr>
              <a:t>Afforestation along mountain streams </a:t>
            </a:r>
          </a:p>
          <a:p>
            <a:pPr marL="800100" lvl="1" indent="-342900">
              <a:spcAft>
                <a:spcPts val="600"/>
              </a:spcAft>
              <a:buFont typeface="+mj-lt"/>
              <a:buAutoNum type="arabicPeriod"/>
            </a:pPr>
            <a:r>
              <a:rPr lang="en-GB" sz="1400" dirty="0">
                <a:solidFill>
                  <a:srgbClr val="003366"/>
                </a:solidFill>
              </a:rPr>
              <a:t>Adjustment and cleaning of obstacles (constructions, crossings, tombs)</a:t>
            </a:r>
          </a:p>
          <a:p>
            <a:pPr marL="800100" lvl="1" indent="-342900">
              <a:spcAft>
                <a:spcPts val="600"/>
              </a:spcAft>
              <a:buFont typeface="+mj-lt"/>
              <a:buAutoNum type="arabicPeriod"/>
            </a:pPr>
            <a:r>
              <a:rPr lang="en-GB" sz="1400" dirty="0">
                <a:solidFill>
                  <a:srgbClr val="003366"/>
                </a:solidFill>
              </a:rPr>
              <a:t>Compilation of studies in order to determine the areas  where river </a:t>
            </a:r>
            <a:r>
              <a:rPr lang="en-GB" sz="1400" dirty="0" err="1">
                <a:solidFill>
                  <a:srgbClr val="003366"/>
                </a:solidFill>
              </a:rPr>
              <a:t>inerts</a:t>
            </a:r>
            <a:r>
              <a:rPr lang="en-GB" sz="1400" dirty="0">
                <a:solidFill>
                  <a:srgbClr val="003366"/>
                </a:solidFill>
              </a:rPr>
              <a:t> may or may not be used to reduce the  effects of floods and use their conclusions as mandatory  guidelines for implementation</a:t>
            </a:r>
          </a:p>
          <a:p>
            <a:pPr marL="800100" lvl="1" indent="-342900">
              <a:spcAft>
                <a:spcPts val="600"/>
              </a:spcAft>
              <a:buFont typeface="+mj-lt"/>
              <a:buAutoNum type="arabicPeriod"/>
            </a:pPr>
            <a:r>
              <a:rPr lang="en-GB" sz="1400" dirty="0">
                <a:solidFill>
                  <a:srgbClr val="003366"/>
                </a:solidFill>
              </a:rPr>
              <a:t>Education / cooperation with landowners or land users to  encourage livestock integration  Improvement of forest vegetation in areas risked from flood</a:t>
            </a:r>
          </a:p>
          <a:p>
            <a:pPr marL="800100" lvl="1" indent="-342900">
              <a:spcAft>
                <a:spcPts val="600"/>
              </a:spcAft>
              <a:buFont typeface="+mj-lt"/>
              <a:buAutoNum type="arabicPeriod"/>
            </a:pPr>
            <a:r>
              <a:rPr lang="en-GB" sz="1400" dirty="0">
                <a:solidFill>
                  <a:srgbClr val="003366"/>
                </a:solidFill>
              </a:rPr>
              <a:t>Planting willows, acacias and poplars in the areas along the  river side to reduce erosion </a:t>
            </a:r>
          </a:p>
          <a:p>
            <a:pPr marL="800100" lvl="1" indent="-342900">
              <a:spcAft>
                <a:spcPts val="600"/>
              </a:spcAft>
              <a:buFont typeface="+mj-lt"/>
              <a:buAutoNum type="arabicPeriod"/>
            </a:pPr>
            <a:r>
              <a:rPr lang="en-GB" sz="1400" dirty="0">
                <a:solidFill>
                  <a:srgbClr val="003366"/>
                </a:solidFill>
              </a:rPr>
              <a:t>Environmental assessment of flooded areas, to guide re sponsible institutions to assess the environmental situation  before land use decisions etc., not just after a flood.</a:t>
            </a:r>
          </a:p>
          <a:p>
            <a:pPr marL="800100" lvl="1" indent="-342900">
              <a:spcAft>
                <a:spcPts val="600"/>
              </a:spcAft>
              <a:buFont typeface="+mj-lt"/>
              <a:buAutoNum type="arabicPeriod"/>
            </a:pPr>
            <a:r>
              <a:rPr lang="en-GB" sz="1400" dirty="0">
                <a:solidFill>
                  <a:srgbClr val="003366"/>
                </a:solidFill>
              </a:rPr>
              <a:t>Reconstruction of the riverbed </a:t>
            </a:r>
          </a:p>
          <a:p>
            <a:pPr lvl="1">
              <a:spcAft>
                <a:spcPts val="600"/>
              </a:spcAft>
            </a:pPr>
            <a:endParaRPr lang="en-GB" sz="1600" dirty="0">
              <a:solidFill>
                <a:srgbClr val="003366"/>
              </a:solidFill>
            </a:endParaRPr>
          </a:p>
        </p:txBody>
      </p:sp>
    </p:spTree>
    <p:extLst>
      <p:ext uri="{BB962C8B-B14F-4D97-AF65-F5344CB8AC3E}">
        <p14:creationId xmlns:p14="http://schemas.microsoft.com/office/powerpoint/2010/main" val="2877578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584775"/>
          </a:xfrm>
          <a:prstGeom prst="rect">
            <a:avLst/>
          </a:prstGeom>
        </p:spPr>
        <p:txBody>
          <a:bodyPr wrap="square">
            <a:spAutoFit/>
          </a:bodyPr>
          <a:lstStyle/>
          <a:p>
            <a:pPr algn="ctr"/>
            <a:r>
              <a:rPr lang="en-GB" sz="3200" b="1" dirty="0">
                <a:solidFill>
                  <a:srgbClr val="003366"/>
                </a:solidFill>
              </a:rPr>
              <a:t>Upper Lakes  Macro-Area</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344" y="1376771"/>
            <a:ext cx="7694330" cy="5440680"/>
          </a:xfrm>
          <a:prstGeom prst="rect">
            <a:avLst/>
          </a:prstGeom>
        </p:spPr>
      </p:pic>
    </p:spTree>
    <p:extLst>
      <p:ext uri="{BB962C8B-B14F-4D97-AF65-F5344CB8AC3E}">
        <p14:creationId xmlns:p14="http://schemas.microsoft.com/office/powerpoint/2010/main" val="3857749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323528" y="2492896"/>
            <a:ext cx="8496944" cy="1723549"/>
          </a:xfrm>
          <a:prstGeom prst="rect">
            <a:avLst/>
          </a:prstGeom>
        </p:spPr>
        <p:txBody>
          <a:bodyPr wrap="square">
            <a:spAutoFit/>
          </a:bodyPr>
          <a:lstStyle/>
          <a:p>
            <a:pPr algn="ctr">
              <a:spcAft>
                <a:spcPts val="1200"/>
              </a:spcAft>
            </a:pPr>
            <a:r>
              <a:rPr lang="en-US" sz="3200" b="1" dirty="0">
                <a:solidFill>
                  <a:srgbClr val="003366"/>
                </a:solidFill>
              </a:rPr>
              <a:t>THE SPATIAL SCALE OF THE DRIN FRM PLAN</a:t>
            </a:r>
          </a:p>
          <a:p>
            <a:pPr algn="ctr"/>
            <a:r>
              <a:rPr lang="en-US" sz="3200" b="1" dirty="0">
                <a:solidFill>
                  <a:srgbClr val="003366"/>
                </a:solidFill>
              </a:rPr>
              <a:t>The Homogeneous Flooding </a:t>
            </a:r>
          </a:p>
          <a:p>
            <a:pPr algn="ctr"/>
            <a:r>
              <a:rPr lang="en-US" sz="3200" b="1" dirty="0">
                <a:solidFill>
                  <a:srgbClr val="003366"/>
                </a:solidFill>
              </a:rPr>
              <a:t>Macro-Areas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Tree>
    <p:extLst>
      <p:ext uri="{BB962C8B-B14F-4D97-AF65-F5344CB8AC3E}">
        <p14:creationId xmlns:p14="http://schemas.microsoft.com/office/powerpoint/2010/main" val="673608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9512" y="791996"/>
            <a:ext cx="8640960" cy="1077218"/>
          </a:xfrm>
          <a:prstGeom prst="rect">
            <a:avLst/>
          </a:prstGeom>
        </p:spPr>
        <p:txBody>
          <a:bodyPr wrap="square">
            <a:spAutoFit/>
          </a:bodyPr>
          <a:lstStyle/>
          <a:p>
            <a:pPr algn="ctr"/>
            <a:r>
              <a:rPr lang="en-GB" sz="3200" b="1" dirty="0">
                <a:solidFill>
                  <a:srgbClr val="003366"/>
                </a:solidFill>
              </a:rPr>
              <a:t>High Priority Specific FRM Actions </a:t>
            </a:r>
          </a:p>
          <a:p>
            <a:pPr algn="ctr"/>
            <a:r>
              <a:rPr lang="en-GB" sz="3200" b="1" dirty="0">
                <a:solidFill>
                  <a:srgbClr val="003366"/>
                </a:solidFill>
              </a:rPr>
              <a:t>North Macedonia/Albania</a:t>
            </a:r>
            <a:endParaRPr lang="en-US" sz="3200" b="1" dirty="0">
              <a:solidFill>
                <a:srgbClr val="003366"/>
              </a:solidFill>
            </a:endParaRP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9" name="TextBox 8">
            <a:extLst>
              <a:ext uri="{FF2B5EF4-FFF2-40B4-BE49-F238E27FC236}">
                <a16:creationId xmlns:a16="http://schemas.microsoft.com/office/drawing/2014/main" xmlns="" id="{8659226E-F3CD-22F9-D585-D67659B84083}"/>
              </a:ext>
            </a:extLst>
          </p:cNvPr>
          <p:cNvSpPr txBox="1"/>
          <p:nvPr/>
        </p:nvSpPr>
        <p:spPr>
          <a:xfrm>
            <a:off x="122596" y="2203408"/>
            <a:ext cx="9048246" cy="386259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000" dirty="0">
                <a:solidFill>
                  <a:srgbClr val="003366"/>
                </a:solidFill>
              </a:rPr>
              <a:t>M41 – Flood Forecasting and Warning</a:t>
            </a:r>
          </a:p>
          <a:p>
            <a:pPr marL="800100" lvl="1" indent="-342900">
              <a:spcAft>
                <a:spcPts val="600"/>
              </a:spcAft>
              <a:buFont typeface="+mj-lt"/>
              <a:buAutoNum type="arabicPeriod"/>
            </a:pPr>
            <a:r>
              <a:rPr lang="en-GB" sz="1400" dirty="0">
                <a:solidFill>
                  <a:srgbClr val="003366"/>
                </a:solidFill>
              </a:rPr>
              <a:t>Continuous Improvement of flood forecast and flood warning – </a:t>
            </a:r>
          </a:p>
          <a:p>
            <a:pPr marL="800100" lvl="1" indent="-342900">
              <a:spcAft>
                <a:spcPts val="600"/>
              </a:spcAft>
              <a:buFont typeface="+mj-lt"/>
              <a:buAutoNum type="arabicPeriod"/>
            </a:pPr>
            <a:r>
              <a:rPr lang="en-GB" sz="1400" dirty="0">
                <a:solidFill>
                  <a:srgbClr val="003366"/>
                </a:solidFill>
              </a:rPr>
              <a:t>Further development of early warning systems specifically addressing flash floods resulting from intense rainfall, with a small spatial and temporal scale.</a:t>
            </a:r>
          </a:p>
          <a:p>
            <a:pPr marL="800100" lvl="1" indent="-342900">
              <a:spcAft>
                <a:spcPts val="600"/>
              </a:spcAft>
              <a:buFont typeface="+mj-lt"/>
              <a:buAutoNum type="arabicPeriod"/>
            </a:pPr>
            <a:r>
              <a:rPr lang="en-GB" sz="1400" dirty="0">
                <a:solidFill>
                  <a:srgbClr val="003366"/>
                </a:solidFill>
              </a:rPr>
              <a:t>Development of the basin wide EWS based on the Drin riparian’s improvements in flood forecast and flood warning</a:t>
            </a:r>
          </a:p>
          <a:p>
            <a:pPr marL="342900" indent="-342900">
              <a:spcAft>
                <a:spcPts val="600"/>
              </a:spcAft>
              <a:buFont typeface="Arial" panose="020B0604020202020204" pitchFamily="34" charset="0"/>
              <a:buChar char="•"/>
            </a:pPr>
            <a:r>
              <a:rPr lang="en-GB" sz="2000" dirty="0">
                <a:solidFill>
                  <a:srgbClr val="003366"/>
                </a:solidFill>
              </a:rPr>
              <a:t>M21 – Avoidance</a:t>
            </a:r>
          </a:p>
          <a:p>
            <a:pPr marL="800100" lvl="1" indent="-342900">
              <a:spcAft>
                <a:spcPts val="600"/>
              </a:spcAft>
              <a:buFont typeface="+mj-lt"/>
              <a:buAutoNum type="arabicPeriod"/>
            </a:pPr>
            <a:r>
              <a:rPr lang="en-GB" sz="1400" dirty="0">
                <a:solidFill>
                  <a:srgbClr val="003366"/>
                </a:solidFill>
              </a:rPr>
              <a:t>Restriction for building in risk areas (in spatial planning / urban planning), Integrated urban planning towards flood resilient facilities; provide flood proofing for the most affected urban areas.</a:t>
            </a:r>
          </a:p>
          <a:p>
            <a:pPr marL="285750" indent="-285750">
              <a:spcAft>
                <a:spcPts val="600"/>
              </a:spcAft>
              <a:buFont typeface="Arial" panose="020B0604020202020204" pitchFamily="34" charset="0"/>
              <a:buChar char="•"/>
            </a:pPr>
            <a:r>
              <a:rPr lang="en-GB" sz="2000" dirty="0">
                <a:solidFill>
                  <a:srgbClr val="003366"/>
                </a:solidFill>
              </a:rPr>
              <a:t>M31 – Natural flood management</a:t>
            </a:r>
          </a:p>
          <a:p>
            <a:pPr marL="800100" lvl="1" indent="-342900">
              <a:spcAft>
                <a:spcPts val="600"/>
              </a:spcAft>
              <a:buFont typeface="+mj-lt"/>
              <a:buAutoNum type="arabicPeriod"/>
            </a:pPr>
            <a:r>
              <a:rPr lang="en-GB" sz="1400" dirty="0">
                <a:solidFill>
                  <a:srgbClr val="003366"/>
                </a:solidFill>
              </a:rPr>
              <a:t>Afforestation of eroded land</a:t>
            </a:r>
          </a:p>
          <a:p>
            <a:pPr marL="800100" lvl="1" indent="-342900">
              <a:spcAft>
                <a:spcPts val="600"/>
              </a:spcAft>
              <a:buFont typeface="+mj-lt"/>
              <a:buAutoNum type="arabicPeriod"/>
            </a:pPr>
            <a:r>
              <a:rPr lang="en-GB" sz="1400" dirty="0">
                <a:solidFill>
                  <a:srgbClr val="003366"/>
                </a:solidFill>
              </a:rPr>
              <a:t>Riverbank Protection: Afforestation along mountain streams and riverbanks</a:t>
            </a:r>
          </a:p>
          <a:p>
            <a:pPr marL="800100" lvl="1" indent="-342900">
              <a:spcAft>
                <a:spcPts val="600"/>
              </a:spcAft>
              <a:buFont typeface="+mj-lt"/>
              <a:buAutoNum type="arabicPeriod"/>
            </a:pPr>
            <a:r>
              <a:rPr lang="en-GB" sz="1400" dirty="0">
                <a:solidFill>
                  <a:srgbClr val="003366"/>
                </a:solidFill>
              </a:rPr>
              <a:t>Revitalization of the existing drainage network using former flood plains</a:t>
            </a:r>
            <a:endParaRPr lang="en-GB" sz="2000" dirty="0">
              <a:solidFill>
                <a:srgbClr val="003366"/>
              </a:solidFill>
            </a:endParaRPr>
          </a:p>
        </p:txBody>
      </p:sp>
    </p:spTree>
    <p:extLst>
      <p:ext uri="{BB962C8B-B14F-4D97-AF65-F5344CB8AC3E}">
        <p14:creationId xmlns:p14="http://schemas.microsoft.com/office/powerpoint/2010/main" val="2958549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165246" y="1700808"/>
            <a:ext cx="7000924" cy="1569660"/>
          </a:xfrm>
          <a:prstGeom prst="rect">
            <a:avLst/>
          </a:prstGeom>
        </p:spPr>
        <p:txBody>
          <a:bodyPr wrap="square">
            <a:spAutoFit/>
          </a:bodyPr>
          <a:lstStyle/>
          <a:p>
            <a:pPr algn="ctr"/>
            <a:r>
              <a:rPr lang="en-US" sz="3200" b="1" dirty="0">
                <a:solidFill>
                  <a:srgbClr val="003366"/>
                </a:solidFill>
              </a:rPr>
              <a:t>THANKS FOR ATTENTION</a:t>
            </a:r>
          </a:p>
          <a:p>
            <a:pPr algn="ctr"/>
            <a:endParaRPr lang="en-US" sz="3200" b="1" dirty="0">
              <a:solidFill>
                <a:srgbClr val="003366"/>
              </a:solidFill>
            </a:endParaRPr>
          </a:p>
          <a:p>
            <a:pPr algn="ctr"/>
            <a:r>
              <a:rPr lang="en-US" sz="3200" b="1" dirty="0">
                <a:solidFill>
                  <a:srgbClr val="003366"/>
                </a:solidFill>
              </a:rPr>
              <a:t>Doubts, Clarifications ?</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Tree>
    <p:extLst>
      <p:ext uri="{BB962C8B-B14F-4D97-AF65-F5344CB8AC3E}">
        <p14:creationId xmlns:p14="http://schemas.microsoft.com/office/powerpoint/2010/main" val="2812881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316782" y="2492896"/>
            <a:ext cx="8657108" cy="2369880"/>
          </a:xfrm>
          <a:prstGeom prst="rect">
            <a:avLst/>
          </a:prstGeom>
        </p:spPr>
        <p:txBody>
          <a:bodyPr wrap="square">
            <a:spAutoFit/>
          </a:bodyPr>
          <a:lstStyle/>
          <a:p>
            <a:pPr algn="ctr">
              <a:spcAft>
                <a:spcPts val="1200"/>
              </a:spcAft>
            </a:pPr>
            <a:r>
              <a:rPr lang="en-US" sz="3200" b="1" dirty="0">
                <a:solidFill>
                  <a:srgbClr val="003366"/>
                </a:solidFill>
              </a:rPr>
              <a:t>CONSULTATION PROCESS</a:t>
            </a:r>
          </a:p>
          <a:p>
            <a:pPr algn="ctr">
              <a:spcAft>
                <a:spcPts val="1200"/>
              </a:spcAft>
            </a:pPr>
            <a:r>
              <a:rPr lang="en-US" sz="3200" b="1" dirty="0">
                <a:solidFill>
                  <a:srgbClr val="003366"/>
                </a:solidFill>
              </a:rPr>
              <a:t>Stakeholder Engagement for Validation of the FRM Strategy &amp; FRM Action Plan</a:t>
            </a:r>
          </a:p>
          <a:p>
            <a:pPr algn="ctr">
              <a:spcAft>
                <a:spcPts val="1200"/>
              </a:spcAft>
            </a:pPr>
            <a:r>
              <a:rPr lang="en-US" sz="3200" b="1" dirty="0">
                <a:solidFill>
                  <a:schemeClr val="accent6"/>
                </a:solidFill>
              </a:rPr>
              <a:t>(Novak </a:t>
            </a:r>
            <a:r>
              <a:rPr lang="en-US" sz="3200" b="1" dirty="0" err="1">
                <a:solidFill>
                  <a:schemeClr val="accent6"/>
                </a:solidFill>
              </a:rPr>
              <a:t>Cadjenovic</a:t>
            </a:r>
            <a:r>
              <a:rPr lang="en-US" sz="3200" b="1" dirty="0">
                <a:solidFill>
                  <a:schemeClr val="accent6"/>
                </a:solidFill>
              </a:rPr>
              <a:t>)*</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Tree>
    <p:extLst>
      <p:ext uri="{BB962C8B-B14F-4D97-AF65-F5344CB8AC3E}">
        <p14:creationId xmlns:p14="http://schemas.microsoft.com/office/powerpoint/2010/main" val="3742370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92731" y="639878"/>
            <a:ext cx="7676926" cy="584775"/>
          </a:xfrm>
          <a:prstGeom prst="rect">
            <a:avLst/>
          </a:prstGeom>
        </p:spPr>
        <p:txBody>
          <a:bodyPr wrap="square">
            <a:spAutoFit/>
          </a:bodyPr>
          <a:lstStyle/>
          <a:p>
            <a:pPr algn="ctr"/>
            <a:r>
              <a:rPr lang="en-US" sz="3200" b="1" dirty="0">
                <a:solidFill>
                  <a:schemeClr val="accent6">
                    <a:lumMod val="75000"/>
                  </a:schemeClr>
                </a:solidFill>
              </a:rPr>
              <a:t>Spatial Scale of the FRM Action Plan </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9" name="TextBox 8">
            <a:extLst>
              <a:ext uri="{FF2B5EF4-FFF2-40B4-BE49-F238E27FC236}">
                <a16:creationId xmlns:a16="http://schemas.microsoft.com/office/drawing/2014/main" xmlns="" id="{6E307D35-77FF-1C0C-B65A-E3B9C402401D}"/>
              </a:ext>
            </a:extLst>
          </p:cNvPr>
          <p:cNvSpPr txBox="1"/>
          <p:nvPr/>
        </p:nvSpPr>
        <p:spPr>
          <a:xfrm>
            <a:off x="0" y="3140968"/>
            <a:ext cx="9107993" cy="3816429"/>
          </a:xfrm>
          <a:prstGeom prst="rect">
            <a:avLst/>
          </a:prstGeom>
          <a:noFill/>
        </p:spPr>
        <p:txBody>
          <a:bodyPr wrap="square">
            <a:spAutoFit/>
          </a:bodyPr>
          <a:lstStyle/>
          <a:p>
            <a:pPr algn="ctr">
              <a:spcAft>
                <a:spcPts val="600"/>
              </a:spcAft>
            </a:pPr>
            <a:r>
              <a:rPr lang="en-US" sz="2000" b="1" dirty="0">
                <a:solidFill>
                  <a:schemeClr val="accent6">
                    <a:lumMod val="75000"/>
                  </a:schemeClr>
                </a:solidFill>
              </a:rPr>
              <a:t>SELECTED CRITERIA: </a:t>
            </a:r>
            <a:r>
              <a:rPr lang="en-US" sz="2000" b="1" dirty="0">
                <a:solidFill>
                  <a:schemeClr val="tx2">
                    <a:lumMod val="75000"/>
                  </a:schemeClr>
                </a:solidFill>
              </a:rPr>
              <a:t>HOMOGENEOUS FLOODING MACRO-AREAS</a:t>
            </a:r>
          </a:p>
          <a:p>
            <a:pPr algn="ctr">
              <a:spcAft>
                <a:spcPts val="1200"/>
              </a:spcAft>
            </a:pPr>
            <a:r>
              <a:rPr lang="en-US" sz="2000" dirty="0">
                <a:solidFill>
                  <a:srgbClr val="003366"/>
                </a:solidFill>
              </a:rPr>
              <a:t>Based on “Guidance for Reporting of the EU Flood Directive”, Classification of the Floods according to their own characteristics</a:t>
            </a:r>
          </a:p>
          <a:p>
            <a:pPr marL="514350" indent="-514350">
              <a:spcAft>
                <a:spcPts val="600"/>
              </a:spcAft>
              <a:buFont typeface="+mj-lt"/>
              <a:buAutoNum type="romanUcPeriod"/>
            </a:pPr>
            <a:r>
              <a:rPr lang="en-US" sz="2000" b="1" dirty="0">
                <a:solidFill>
                  <a:srgbClr val="003366"/>
                </a:solidFill>
              </a:rPr>
              <a:t>Mechanism of Flooding </a:t>
            </a:r>
            <a:r>
              <a:rPr lang="en-US" sz="2000" dirty="0">
                <a:solidFill>
                  <a:srgbClr val="003366"/>
                </a:solidFill>
              </a:rPr>
              <a:t>(How, and Why Floods Happen) </a:t>
            </a:r>
            <a:r>
              <a:rPr lang="en-US" i="1" dirty="0">
                <a:solidFill>
                  <a:srgbClr val="C00000"/>
                </a:solidFill>
              </a:rPr>
              <a:t>Natural Exceedance, Defense Exceedance, Infrastructure Failure, Blockage / Restriction, Other. </a:t>
            </a:r>
            <a:endParaRPr lang="en-US" sz="2000" i="1" dirty="0">
              <a:solidFill>
                <a:srgbClr val="C00000"/>
              </a:solidFill>
            </a:endParaRPr>
          </a:p>
          <a:p>
            <a:pPr marL="514350" indent="-514350">
              <a:spcAft>
                <a:spcPts val="600"/>
              </a:spcAft>
              <a:buFont typeface="+mj-lt"/>
              <a:buAutoNum type="romanUcPeriod"/>
            </a:pPr>
            <a:r>
              <a:rPr lang="en-US" sz="2000" b="1" dirty="0">
                <a:solidFill>
                  <a:srgbClr val="003366"/>
                </a:solidFill>
              </a:rPr>
              <a:t>Characteristics of Flooding </a:t>
            </a:r>
            <a:r>
              <a:rPr lang="en-US" sz="2000" dirty="0">
                <a:solidFill>
                  <a:srgbClr val="003366"/>
                </a:solidFill>
              </a:rPr>
              <a:t>(Hydrological Regime, Spatial &amp; Temporal Dynamics) </a:t>
            </a:r>
            <a:r>
              <a:rPr lang="en-US" i="1" dirty="0">
                <a:solidFill>
                  <a:srgbClr val="C00000"/>
                </a:solidFill>
              </a:rPr>
              <a:t>Flash Flood, Snow Melt, Rapid On-set, Medium On-set, Slow On-set, Debris flow, High Velocity, Other.</a:t>
            </a:r>
          </a:p>
          <a:p>
            <a:pPr marL="514350" indent="-514350">
              <a:spcAft>
                <a:spcPts val="600"/>
              </a:spcAft>
              <a:buFont typeface="+mj-lt"/>
              <a:buAutoNum type="romanUcPeriod"/>
            </a:pPr>
            <a:r>
              <a:rPr lang="en-US" sz="2000" b="1" dirty="0">
                <a:solidFill>
                  <a:srgbClr val="003366"/>
                </a:solidFill>
              </a:rPr>
              <a:t>Source of Flooding </a:t>
            </a:r>
            <a:r>
              <a:rPr lang="en-US" sz="2000" dirty="0">
                <a:solidFill>
                  <a:srgbClr val="003366"/>
                </a:solidFill>
              </a:rPr>
              <a:t>(Origin of the Floods) </a:t>
            </a:r>
            <a:r>
              <a:rPr lang="en-US" i="1" dirty="0">
                <a:solidFill>
                  <a:srgbClr val="C00000"/>
                </a:solidFill>
              </a:rPr>
              <a:t>Fluvial, Pluvial, Ground-Water, Sea Water, Artificial, Other.</a:t>
            </a:r>
            <a:endParaRPr lang="en-US" sz="2000" i="1" dirty="0">
              <a:solidFill>
                <a:srgbClr val="C00000"/>
              </a:solidFill>
            </a:endParaRPr>
          </a:p>
          <a:p>
            <a:r>
              <a:rPr lang="en-US" sz="2000" b="1" dirty="0">
                <a:solidFill>
                  <a:srgbClr val="003366"/>
                </a:solidFill>
              </a:rPr>
              <a:t> </a:t>
            </a:r>
            <a:endParaRPr lang="en-US" sz="2000" dirty="0"/>
          </a:p>
        </p:txBody>
      </p:sp>
      <p:sp>
        <p:nvSpPr>
          <p:cNvPr id="11" name="TextBox 10">
            <a:extLst>
              <a:ext uri="{FF2B5EF4-FFF2-40B4-BE49-F238E27FC236}">
                <a16:creationId xmlns:a16="http://schemas.microsoft.com/office/drawing/2014/main" xmlns="" id="{D345D4BF-C9B4-704D-304E-60F1500AB3C4}"/>
              </a:ext>
            </a:extLst>
          </p:cNvPr>
          <p:cNvSpPr txBox="1"/>
          <p:nvPr/>
        </p:nvSpPr>
        <p:spPr>
          <a:xfrm>
            <a:off x="36222" y="1426118"/>
            <a:ext cx="9107993" cy="1169551"/>
          </a:xfrm>
          <a:prstGeom prst="rect">
            <a:avLst/>
          </a:prstGeom>
          <a:noFill/>
        </p:spPr>
        <p:txBody>
          <a:bodyPr wrap="square">
            <a:spAutoFit/>
          </a:bodyPr>
          <a:lstStyle/>
          <a:p>
            <a:pPr algn="ctr">
              <a:spcAft>
                <a:spcPts val="600"/>
              </a:spcAft>
            </a:pPr>
            <a:r>
              <a:rPr lang="en-US" sz="2000" b="1" dirty="0">
                <a:solidFill>
                  <a:schemeClr val="tx2">
                    <a:lumMod val="75000"/>
                  </a:schemeClr>
                </a:solidFill>
              </a:rPr>
              <a:t>PRELIMINARY ANALYSIS </a:t>
            </a:r>
          </a:p>
          <a:p>
            <a:pPr marL="285750" indent="-285750">
              <a:spcAft>
                <a:spcPts val="600"/>
              </a:spcAft>
              <a:buFont typeface="Arial" panose="020B0604020202020204" pitchFamily="34" charset="0"/>
              <a:buChar char="•"/>
            </a:pPr>
            <a:r>
              <a:rPr lang="en-US" sz="2000" b="1" dirty="0">
                <a:solidFill>
                  <a:srgbClr val="003366"/>
                </a:solidFill>
              </a:rPr>
              <a:t>What Extension &amp; Spatial Scale </a:t>
            </a:r>
            <a:r>
              <a:rPr lang="en-US" sz="2000" dirty="0">
                <a:solidFill>
                  <a:srgbClr val="003366"/>
                </a:solidFill>
              </a:rPr>
              <a:t>(Admin / Riparian Level, Sub-basin Level) ?</a:t>
            </a:r>
          </a:p>
          <a:p>
            <a:pPr marL="285750" indent="-285750">
              <a:spcAft>
                <a:spcPts val="600"/>
              </a:spcAft>
              <a:buFont typeface="Arial" panose="020B0604020202020204" pitchFamily="34" charset="0"/>
              <a:buChar char="•"/>
            </a:pPr>
            <a:r>
              <a:rPr lang="en-US" sz="2000" b="1" dirty="0">
                <a:solidFill>
                  <a:srgbClr val="003366"/>
                </a:solidFill>
              </a:rPr>
              <a:t>Number of FRM Action Plans  </a:t>
            </a:r>
            <a:r>
              <a:rPr lang="en-US" sz="2000" dirty="0">
                <a:solidFill>
                  <a:srgbClr val="003366"/>
                </a:solidFill>
              </a:rPr>
              <a:t>(One Transboundary FRM AP, or more than One ) ?</a:t>
            </a:r>
          </a:p>
        </p:txBody>
      </p:sp>
    </p:spTree>
    <p:extLst>
      <p:ext uri="{BB962C8B-B14F-4D97-AF65-F5344CB8AC3E}">
        <p14:creationId xmlns:p14="http://schemas.microsoft.com/office/powerpoint/2010/main" val="1915925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C4C5AE5-C3B4-407E-394A-7F37FF85FA00}"/>
            </a:ext>
          </a:extLst>
        </p:cNvPr>
        <p:cNvGrpSpPr/>
        <p:nvPr/>
      </p:nvGrpSpPr>
      <p:grpSpPr>
        <a:xfrm>
          <a:off x="0" y="0"/>
          <a:ext cx="0" cy="0"/>
          <a:chOff x="0" y="0"/>
          <a:chExt cx="0" cy="0"/>
        </a:xfrm>
      </p:grpSpPr>
      <p:sp>
        <p:nvSpPr>
          <p:cNvPr id="7" name="Rettangolo 6">
            <a:extLst>
              <a:ext uri="{FF2B5EF4-FFF2-40B4-BE49-F238E27FC236}">
                <a16:creationId xmlns:a16="http://schemas.microsoft.com/office/drawing/2014/main" xmlns="" id="{7413A152-29BF-5967-100A-FEB8E9A984E7}"/>
              </a:ext>
            </a:extLst>
          </p:cNvPr>
          <p:cNvSpPr/>
          <p:nvPr/>
        </p:nvSpPr>
        <p:spPr>
          <a:xfrm>
            <a:off x="319136" y="739249"/>
            <a:ext cx="8496943" cy="584775"/>
          </a:xfrm>
          <a:prstGeom prst="rect">
            <a:avLst/>
          </a:prstGeom>
        </p:spPr>
        <p:txBody>
          <a:bodyPr wrap="square">
            <a:spAutoFit/>
          </a:bodyPr>
          <a:lstStyle/>
          <a:p>
            <a:pPr algn="ctr"/>
            <a:r>
              <a:rPr lang="en-US" sz="3200" b="1" dirty="0">
                <a:solidFill>
                  <a:schemeClr val="accent6">
                    <a:lumMod val="75000"/>
                  </a:schemeClr>
                </a:solidFill>
              </a:rPr>
              <a:t>Areas of Mutual Concern &amp; Flooding Mechanism</a:t>
            </a:r>
          </a:p>
        </p:txBody>
      </p:sp>
      <p:pic>
        <p:nvPicPr>
          <p:cNvPr id="2" name="Picture 8">
            <a:extLst>
              <a:ext uri="{FF2B5EF4-FFF2-40B4-BE49-F238E27FC236}">
                <a16:creationId xmlns:a16="http://schemas.microsoft.com/office/drawing/2014/main" xmlns="" id="{539D4DCE-3D36-BA9F-7418-70D68FC727D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551246B1-1963-998C-BB58-756895B558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A954DBA1-DC0A-1B63-C3EB-A67C965D9C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graphicFrame>
        <p:nvGraphicFramePr>
          <p:cNvPr id="3" name="Table 2">
            <a:extLst>
              <a:ext uri="{FF2B5EF4-FFF2-40B4-BE49-F238E27FC236}">
                <a16:creationId xmlns:a16="http://schemas.microsoft.com/office/drawing/2014/main" xmlns="" id="{508F4770-E8E2-90C7-95B8-43F432D3AB04}"/>
              </a:ext>
            </a:extLst>
          </p:cNvPr>
          <p:cNvGraphicFramePr>
            <a:graphicFrameLocks noGrp="1"/>
          </p:cNvGraphicFramePr>
          <p:nvPr>
            <p:extLst>
              <p:ext uri="{D42A27DB-BD31-4B8C-83A1-F6EECF244321}">
                <p14:modId xmlns:p14="http://schemas.microsoft.com/office/powerpoint/2010/main" val="1732323241"/>
              </p:ext>
            </p:extLst>
          </p:nvPr>
        </p:nvGraphicFramePr>
        <p:xfrm>
          <a:off x="32050" y="1394597"/>
          <a:ext cx="9079897" cy="5311350"/>
        </p:xfrm>
        <a:graphic>
          <a:graphicData uri="http://schemas.openxmlformats.org/drawingml/2006/table">
            <a:tbl>
              <a:tblPr bandRow="1">
                <a:tableStyleId>{5C22544A-7EE6-4342-B048-85BDC9FD1C3A}</a:tableStyleId>
              </a:tblPr>
              <a:tblGrid>
                <a:gridCol w="1187625">
                  <a:extLst>
                    <a:ext uri="{9D8B030D-6E8A-4147-A177-3AD203B41FA5}">
                      <a16:colId xmlns:a16="http://schemas.microsoft.com/office/drawing/2014/main" xmlns="" val="460859509"/>
                    </a:ext>
                  </a:extLst>
                </a:gridCol>
                <a:gridCol w="648072">
                  <a:extLst>
                    <a:ext uri="{9D8B030D-6E8A-4147-A177-3AD203B41FA5}">
                      <a16:colId xmlns:a16="http://schemas.microsoft.com/office/drawing/2014/main" xmlns="" val="854990526"/>
                    </a:ext>
                  </a:extLst>
                </a:gridCol>
                <a:gridCol w="2344212">
                  <a:extLst>
                    <a:ext uri="{9D8B030D-6E8A-4147-A177-3AD203B41FA5}">
                      <a16:colId xmlns:a16="http://schemas.microsoft.com/office/drawing/2014/main" xmlns="" val="323119972"/>
                    </a:ext>
                  </a:extLst>
                </a:gridCol>
                <a:gridCol w="1512168">
                  <a:extLst>
                    <a:ext uri="{9D8B030D-6E8A-4147-A177-3AD203B41FA5}">
                      <a16:colId xmlns:a16="http://schemas.microsoft.com/office/drawing/2014/main" xmlns="" val="1256714132"/>
                    </a:ext>
                  </a:extLst>
                </a:gridCol>
                <a:gridCol w="1656184">
                  <a:extLst>
                    <a:ext uri="{9D8B030D-6E8A-4147-A177-3AD203B41FA5}">
                      <a16:colId xmlns:a16="http://schemas.microsoft.com/office/drawing/2014/main" xmlns="" val="4115676528"/>
                    </a:ext>
                  </a:extLst>
                </a:gridCol>
                <a:gridCol w="1731636">
                  <a:extLst>
                    <a:ext uri="{9D8B030D-6E8A-4147-A177-3AD203B41FA5}">
                      <a16:colId xmlns:a16="http://schemas.microsoft.com/office/drawing/2014/main" xmlns="" val="3089943754"/>
                    </a:ext>
                  </a:extLst>
                </a:gridCol>
              </a:tblGrid>
              <a:tr h="504523">
                <a:tc>
                  <a:txBody>
                    <a:bodyPr/>
                    <a:lstStyle/>
                    <a:p>
                      <a:pPr algn="ctr">
                        <a:lnSpc>
                          <a:spcPct val="107000"/>
                        </a:lnSpc>
                        <a:spcAft>
                          <a:spcPts val="800"/>
                        </a:spcAft>
                      </a:pPr>
                      <a:r>
                        <a:rPr lang="en-US" sz="1400" b="1" dirty="0">
                          <a:effectLst/>
                        </a:rPr>
                        <a:t>Flooding Macro-Area</a:t>
                      </a:r>
                      <a:endParaRPr lang="it-IT" sz="1400" b="1"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b="1" dirty="0">
                          <a:effectLst/>
                        </a:rPr>
                        <a:t>AMCs</a:t>
                      </a:r>
                      <a:endParaRPr lang="it-IT" sz="1400" b="1"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b="1" dirty="0">
                          <a:effectLst/>
                        </a:rPr>
                        <a:t>Name</a:t>
                      </a:r>
                      <a:endParaRPr lang="it-IT" sz="1400" b="1"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b="1" dirty="0">
                          <a:effectLst/>
                        </a:rPr>
                        <a:t>Type of Floods </a:t>
                      </a:r>
                      <a:endParaRPr lang="it-IT" sz="1400" b="1"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b="1" dirty="0">
                          <a:effectLst/>
                        </a:rPr>
                        <a:t>Mechanism of Flooding </a:t>
                      </a:r>
                      <a:endParaRPr lang="it-IT" sz="1400" b="1"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b="1" dirty="0">
                          <a:effectLst/>
                        </a:rPr>
                        <a:t>Source of Flooding </a:t>
                      </a:r>
                      <a:endParaRPr lang="it-IT" sz="1400" b="1" dirty="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1069675675"/>
                  </a:ext>
                </a:extLst>
              </a:tr>
              <a:tr h="250381">
                <a:tc rowSpan="7">
                  <a:txBody>
                    <a:bodyPr/>
                    <a:lstStyle/>
                    <a:p>
                      <a:pPr algn="ctr">
                        <a:lnSpc>
                          <a:spcPct val="107000"/>
                        </a:lnSpc>
                        <a:spcAft>
                          <a:spcPts val="600"/>
                        </a:spcAft>
                      </a:pPr>
                      <a:r>
                        <a:rPr lang="en-US" sz="1400" b="1" dirty="0">
                          <a:effectLst/>
                        </a:rPr>
                        <a:t>Lower Drin</a:t>
                      </a:r>
                      <a:endParaRPr lang="it-IT" sz="1400" b="1"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dirty="0">
                          <a:effectLst/>
                        </a:rPr>
                        <a:t>ME-4</a:t>
                      </a:r>
                      <a:endParaRPr lang="it-IT" sz="1400"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a:effectLst/>
                        </a:rPr>
                        <a:t>Moraca Skadar/Shkodra lake </a:t>
                      </a:r>
                      <a:endParaRPr lang="it-IT" sz="1400">
                        <a:effectLst/>
                        <a:latin typeface="Calibri" panose="020F0502020204030204" pitchFamily="34" charset="0"/>
                        <a:ea typeface="Calibri" panose="020F0502020204030204" pitchFamily="34" charset="0"/>
                      </a:endParaRPr>
                    </a:p>
                  </a:txBody>
                  <a:tcPr marL="35627" marR="35627" marT="0" marB="0" anchor="ctr"/>
                </a:tc>
                <a:tc rowSpan="2">
                  <a:txBody>
                    <a:bodyPr/>
                    <a:lstStyle/>
                    <a:p>
                      <a:pPr algn="ctr">
                        <a:lnSpc>
                          <a:spcPct val="107000"/>
                        </a:lnSpc>
                        <a:spcAft>
                          <a:spcPts val="800"/>
                        </a:spcAft>
                      </a:pPr>
                      <a:r>
                        <a:rPr lang="en-US" sz="1400" dirty="0">
                          <a:effectLst/>
                        </a:rPr>
                        <a:t>Flash Flood / Medium onset floods</a:t>
                      </a:r>
                      <a:endParaRPr lang="it-IT" sz="1400"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Natural exceedance</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Pluvial</a:t>
                      </a:r>
                      <a:endParaRPr lang="it-IT" sz="140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2862301760"/>
                  </a:ext>
                </a:extLst>
              </a:tr>
              <a:tr h="250381">
                <a:tc vMerge="1">
                  <a:txBody>
                    <a:bodyPr/>
                    <a:lstStyle/>
                    <a:p>
                      <a:endParaRPr lang="en-US"/>
                    </a:p>
                  </a:txBody>
                  <a:tcPr/>
                </a:tc>
                <a:tc>
                  <a:txBody>
                    <a:bodyPr/>
                    <a:lstStyle/>
                    <a:p>
                      <a:pPr algn="ctr">
                        <a:lnSpc>
                          <a:spcPct val="107000"/>
                        </a:lnSpc>
                        <a:spcAft>
                          <a:spcPts val="600"/>
                        </a:spcAft>
                      </a:pPr>
                      <a:r>
                        <a:rPr lang="en-US" sz="1400">
                          <a:effectLst/>
                        </a:rPr>
                        <a:t>ME-5</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a:effectLst/>
                        </a:rPr>
                        <a:t>North of Skadar/Shkodra Lake</a:t>
                      </a:r>
                      <a:endParaRPr lang="it-IT" sz="1400">
                        <a:effectLst/>
                        <a:latin typeface="Calibri" panose="020F0502020204030204" pitchFamily="34" charset="0"/>
                        <a:ea typeface="Calibri" panose="020F0502020204030204" pitchFamily="34" charset="0"/>
                      </a:endParaRPr>
                    </a:p>
                  </a:txBody>
                  <a:tcPr marL="35627" marR="35627" marT="0" marB="0" anchor="ctr"/>
                </a:tc>
                <a:tc vMerge="1">
                  <a:txBody>
                    <a:bodyPr/>
                    <a:lstStyle/>
                    <a:p>
                      <a:endParaRPr lang="en-US"/>
                    </a:p>
                  </a:txBody>
                  <a:tcPr/>
                </a:tc>
                <a:tc>
                  <a:txBody>
                    <a:bodyPr/>
                    <a:lstStyle/>
                    <a:p>
                      <a:pPr algn="ctr">
                        <a:lnSpc>
                          <a:spcPct val="107000"/>
                        </a:lnSpc>
                        <a:spcAft>
                          <a:spcPts val="800"/>
                        </a:spcAft>
                      </a:pPr>
                      <a:r>
                        <a:rPr lang="en-US" sz="1400">
                          <a:effectLst/>
                        </a:rPr>
                        <a:t>Natural exceedance</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Pluvial</a:t>
                      </a:r>
                      <a:endParaRPr lang="it-IT" sz="140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1186492904"/>
                  </a:ext>
                </a:extLst>
              </a:tr>
              <a:tr h="419809">
                <a:tc vMerge="1">
                  <a:txBody>
                    <a:bodyPr/>
                    <a:lstStyle/>
                    <a:p>
                      <a:endParaRPr lang="en-US"/>
                    </a:p>
                  </a:txBody>
                  <a:tcPr/>
                </a:tc>
                <a:tc>
                  <a:txBody>
                    <a:bodyPr/>
                    <a:lstStyle/>
                    <a:p>
                      <a:pPr algn="ctr">
                        <a:lnSpc>
                          <a:spcPct val="107000"/>
                        </a:lnSpc>
                        <a:spcAft>
                          <a:spcPts val="600"/>
                        </a:spcAft>
                      </a:pPr>
                      <a:r>
                        <a:rPr lang="en-US" sz="1400">
                          <a:effectLst/>
                        </a:rPr>
                        <a:t>ME-6 </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a:effectLst/>
                        </a:rPr>
                        <a:t>Buna/Bojana</a:t>
                      </a:r>
                      <a:endParaRPr lang="it-IT" sz="1400">
                        <a:effectLst/>
                        <a:latin typeface="Calibri" panose="020F0502020204030204" pitchFamily="34" charset="0"/>
                        <a:ea typeface="Calibri" panose="020F0502020204030204" pitchFamily="34" charset="0"/>
                      </a:endParaRPr>
                    </a:p>
                  </a:txBody>
                  <a:tcPr marL="35627" marR="35627" marT="0" marB="0" anchor="ctr"/>
                </a:tc>
                <a:tc rowSpan="4">
                  <a:txBody>
                    <a:bodyPr/>
                    <a:lstStyle/>
                    <a:p>
                      <a:pPr algn="ctr">
                        <a:lnSpc>
                          <a:spcPct val="107000"/>
                        </a:lnSpc>
                        <a:spcAft>
                          <a:spcPts val="800"/>
                        </a:spcAft>
                      </a:pPr>
                      <a:r>
                        <a:rPr lang="en-US" sz="1400" dirty="0">
                          <a:effectLst/>
                        </a:rPr>
                        <a:t>Slow onset floods</a:t>
                      </a:r>
                      <a:endParaRPr lang="it-IT" sz="1400"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Natural &amp; defense exceedance</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Fluvial</a:t>
                      </a:r>
                      <a:endParaRPr lang="it-IT" sz="140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650858775"/>
                  </a:ext>
                </a:extLst>
              </a:tr>
              <a:tr h="335095">
                <a:tc vMerge="1">
                  <a:txBody>
                    <a:bodyPr/>
                    <a:lstStyle/>
                    <a:p>
                      <a:endParaRPr lang="en-US"/>
                    </a:p>
                  </a:txBody>
                  <a:tcPr/>
                </a:tc>
                <a:tc>
                  <a:txBody>
                    <a:bodyPr/>
                    <a:lstStyle/>
                    <a:p>
                      <a:pPr algn="ctr">
                        <a:lnSpc>
                          <a:spcPct val="107000"/>
                        </a:lnSpc>
                        <a:spcAft>
                          <a:spcPts val="600"/>
                        </a:spcAft>
                      </a:pPr>
                      <a:r>
                        <a:rPr lang="en-US" sz="1400">
                          <a:effectLst/>
                        </a:rPr>
                        <a:t>AL-5</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a:effectLst/>
                        </a:rPr>
                        <a:t>Skadar/Shkodra Lake and city of Shkodër</a:t>
                      </a:r>
                      <a:endParaRPr lang="it-IT" sz="1400">
                        <a:effectLst/>
                        <a:latin typeface="Calibri" panose="020F0502020204030204" pitchFamily="34" charset="0"/>
                        <a:ea typeface="Calibri" panose="020F0502020204030204" pitchFamily="34" charset="0"/>
                      </a:endParaRPr>
                    </a:p>
                  </a:txBody>
                  <a:tcPr marL="35627" marR="35627" marT="0" marB="0" anchor="ctr"/>
                </a:tc>
                <a:tc vMerge="1">
                  <a:txBody>
                    <a:bodyPr/>
                    <a:lstStyle/>
                    <a:p>
                      <a:endParaRPr lang="en-US"/>
                    </a:p>
                  </a:txBody>
                  <a:tcPr/>
                </a:tc>
                <a:tc>
                  <a:txBody>
                    <a:bodyPr/>
                    <a:lstStyle/>
                    <a:p>
                      <a:pPr algn="ctr">
                        <a:lnSpc>
                          <a:spcPct val="107000"/>
                        </a:lnSpc>
                        <a:spcAft>
                          <a:spcPts val="800"/>
                        </a:spcAft>
                      </a:pPr>
                      <a:r>
                        <a:rPr lang="en-US" sz="1400">
                          <a:effectLst/>
                        </a:rPr>
                        <a:t>Defense exceedance</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Fluvial</a:t>
                      </a:r>
                      <a:endParaRPr lang="it-IT" sz="140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4248574404"/>
                  </a:ext>
                </a:extLst>
              </a:tr>
              <a:tr h="335095">
                <a:tc vMerge="1">
                  <a:txBody>
                    <a:bodyPr/>
                    <a:lstStyle/>
                    <a:p>
                      <a:endParaRPr lang="en-US"/>
                    </a:p>
                  </a:txBody>
                  <a:tcPr/>
                </a:tc>
                <a:tc>
                  <a:txBody>
                    <a:bodyPr/>
                    <a:lstStyle/>
                    <a:p>
                      <a:pPr algn="ctr">
                        <a:lnSpc>
                          <a:spcPct val="107000"/>
                        </a:lnSpc>
                        <a:spcAft>
                          <a:spcPts val="600"/>
                        </a:spcAft>
                      </a:pPr>
                      <a:r>
                        <a:rPr lang="en-US" sz="1400">
                          <a:effectLst/>
                        </a:rPr>
                        <a:t>AL-6</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dirty="0">
                          <a:effectLst/>
                        </a:rPr>
                        <a:t>Drin Buna/Bojana , Region of </a:t>
                      </a:r>
                      <a:r>
                        <a:rPr lang="en-US" sz="1400" dirty="0" err="1">
                          <a:effectLst/>
                        </a:rPr>
                        <a:t>Skhodra</a:t>
                      </a:r>
                      <a:endParaRPr lang="it-IT" sz="1400" dirty="0">
                        <a:effectLst/>
                        <a:latin typeface="Calibri" panose="020F0502020204030204" pitchFamily="34" charset="0"/>
                        <a:ea typeface="Calibri" panose="020F0502020204030204" pitchFamily="34" charset="0"/>
                      </a:endParaRPr>
                    </a:p>
                  </a:txBody>
                  <a:tcPr marL="35627" marR="35627" marT="0" marB="0" anchor="ctr"/>
                </a:tc>
                <a:tc vMerge="1">
                  <a:txBody>
                    <a:bodyPr/>
                    <a:lstStyle/>
                    <a:p>
                      <a:endParaRPr lang="en-US"/>
                    </a:p>
                  </a:txBody>
                  <a:tcPr/>
                </a:tc>
                <a:tc>
                  <a:txBody>
                    <a:bodyPr/>
                    <a:lstStyle/>
                    <a:p>
                      <a:pPr algn="ctr">
                        <a:lnSpc>
                          <a:spcPct val="107000"/>
                        </a:lnSpc>
                        <a:spcAft>
                          <a:spcPts val="800"/>
                        </a:spcAft>
                      </a:pPr>
                      <a:r>
                        <a:rPr lang="en-US" sz="1400">
                          <a:effectLst/>
                        </a:rPr>
                        <a:t>Defense exceedance</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Fluvial</a:t>
                      </a:r>
                      <a:endParaRPr lang="it-IT" sz="140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3516259498"/>
                  </a:ext>
                </a:extLst>
              </a:tr>
              <a:tr h="250381">
                <a:tc vMerge="1">
                  <a:txBody>
                    <a:bodyPr/>
                    <a:lstStyle/>
                    <a:p>
                      <a:endParaRPr lang="en-US"/>
                    </a:p>
                  </a:txBody>
                  <a:tcPr/>
                </a:tc>
                <a:tc>
                  <a:txBody>
                    <a:bodyPr/>
                    <a:lstStyle/>
                    <a:p>
                      <a:pPr algn="ctr">
                        <a:lnSpc>
                          <a:spcPct val="107000"/>
                        </a:lnSpc>
                        <a:spcAft>
                          <a:spcPts val="600"/>
                        </a:spcAft>
                      </a:pPr>
                      <a:r>
                        <a:rPr lang="en-US" sz="1400">
                          <a:effectLst/>
                        </a:rPr>
                        <a:t>AL-7</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a:effectLst/>
                        </a:rPr>
                        <a:t>Lezhe</a:t>
                      </a:r>
                      <a:endParaRPr lang="it-IT" sz="1400">
                        <a:effectLst/>
                        <a:latin typeface="Calibri" panose="020F0502020204030204" pitchFamily="34" charset="0"/>
                        <a:ea typeface="Calibri" panose="020F0502020204030204" pitchFamily="34" charset="0"/>
                      </a:endParaRPr>
                    </a:p>
                  </a:txBody>
                  <a:tcPr marL="35627" marR="35627" marT="0" marB="0" anchor="ctr"/>
                </a:tc>
                <a:tc vMerge="1">
                  <a:txBody>
                    <a:bodyPr/>
                    <a:lstStyle/>
                    <a:p>
                      <a:endParaRPr lang="en-US"/>
                    </a:p>
                  </a:txBody>
                  <a:tcPr/>
                </a:tc>
                <a:tc>
                  <a:txBody>
                    <a:bodyPr/>
                    <a:lstStyle/>
                    <a:p>
                      <a:pPr algn="ctr">
                        <a:lnSpc>
                          <a:spcPct val="107000"/>
                        </a:lnSpc>
                        <a:spcAft>
                          <a:spcPts val="800"/>
                        </a:spcAft>
                      </a:pPr>
                      <a:r>
                        <a:rPr lang="en-US" sz="1400">
                          <a:effectLst/>
                        </a:rPr>
                        <a:t>Defense exceedance</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Pluvial</a:t>
                      </a:r>
                      <a:endParaRPr lang="it-IT" sz="140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3269123716"/>
                  </a:ext>
                </a:extLst>
              </a:tr>
              <a:tr h="250381">
                <a:tc vMerge="1">
                  <a:txBody>
                    <a:bodyPr/>
                    <a:lstStyle/>
                    <a:p>
                      <a:endParaRPr lang="en-US"/>
                    </a:p>
                  </a:txBody>
                  <a:tcPr/>
                </a:tc>
                <a:tc>
                  <a:txBody>
                    <a:bodyPr/>
                    <a:lstStyle/>
                    <a:p>
                      <a:pPr algn="ctr">
                        <a:lnSpc>
                          <a:spcPct val="107000"/>
                        </a:lnSpc>
                        <a:spcAft>
                          <a:spcPts val="600"/>
                        </a:spcAft>
                      </a:pPr>
                      <a:r>
                        <a:rPr lang="en-US" sz="1400">
                          <a:effectLst/>
                        </a:rPr>
                        <a:t>AL-4</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a:effectLst/>
                        </a:rPr>
                        <a:t>Kiri River, City of Skhodra</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dirty="0">
                          <a:effectLst/>
                        </a:rPr>
                        <a:t>Flash Floods</a:t>
                      </a:r>
                      <a:endParaRPr lang="it-IT" sz="1400"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Defense exceedance</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Pluvial</a:t>
                      </a:r>
                      <a:endParaRPr lang="it-IT" sz="140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1085217343"/>
                  </a:ext>
                </a:extLst>
              </a:tr>
              <a:tr h="80953">
                <a:tc rowSpan="3">
                  <a:txBody>
                    <a:bodyPr/>
                    <a:lstStyle/>
                    <a:p>
                      <a:pPr algn="ctr">
                        <a:lnSpc>
                          <a:spcPct val="107000"/>
                        </a:lnSpc>
                        <a:spcAft>
                          <a:spcPts val="600"/>
                        </a:spcAft>
                      </a:pPr>
                      <a:r>
                        <a:rPr lang="en-US" sz="1400" b="1" dirty="0">
                          <a:effectLst/>
                        </a:rPr>
                        <a:t>Upper Lakes</a:t>
                      </a:r>
                      <a:endParaRPr lang="it-IT" sz="1400" b="1"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a:effectLst/>
                        </a:rPr>
                        <a:t>MK-18</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a:effectLst/>
                        </a:rPr>
                        <a:t>Ohrid Lake </a:t>
                      </a:r>
                      <a:endParaRPr lang="it-IT" sz="1400">
                        <a:effectLst/>
                        <a:latin typeface="Calibri" panose="020F0502020204030204" pitchFamily="34" charset="0"/>
                        <a:ea typeface="Calibri" panose="020F0502020204030204" pitchFamily="34" charset="0"/>
                      </a:endParaRPr>
                    </a:p>
                  </a:txBody>
                  <a:tcPr marL="35627" marR="35627" marT="0" marB="0" anchor="ctr"/>
                </a:tc>
                <a:tc rowSpan="3">
                  <a:txBody>
                    <a:bodyPr/>
                    <a:lstStyle/>
                    <a:p>
                      <a:pPr algn="ctr">
                        <a:lnSpc>
                          <a:spcPct val="107000"/>
                        </a:lnSpc>
                        <a:spcAft>
                          <a:spcPts val="800"/>
                        </a:spcAft>
                      </a:pPr>
                      <a:r>
                        <a:rPr lang="en-US" sz="1400" dirty="0">
                          <a:effectLst/>
                        </a:rPr>
                        <a:t>Medium onset floods</a:t>
                      </a:r>
                      <a:endParaRPr lang="it-IT" sz="1400" dirty="0">
                        <a:effectLst/>
                        <a:latin typeface="Calibri" panose="020F0502020204030204" pitchFamily="34" charset="0"/>
                        <a:ea typeface="Calibri" panose="020F0502020204030204" pitchFamily="34" charset="0"/>
                      </a:endParaRPr>
                    </a:p>
                  </a:txBody>
                  <a:tcPr marL="35627" marR="35627" marT="0" marB="0" anchor="ctr"/>
                </a:tc>
                <a:tc rowSpan="3">
                  <a:txBody>
                    <a:bodyPr/>
                    <a:lstStyle/>
                    <a:p>
                      <a:pPr algn="ctr">
                        <a:lnSpc>
                          <a:spcPct val="107000"/>
                        </a:lnSpc>
                        <a:spcAft>
                          <a:spcPts val="800"/>
                        </a:spcAft>
                      </a:pPr>
                      <a:r>
                        <a:rPr lang="en-US" sz="1400">
                          <a:effectLst/>
                        </a:rPr>
                        <a:t>Natural exceedance</a:t>
                      </a:r>
                      <a:endParaRPr lang="it-IT" sz="1400">
                        <a:effectLst/>
                        <a:latin typeface="Calibri" panose="020F0502020204030204" pitchFamily="34" charset="0"/>
                        <a:ea typeface="Calibri" panose="020F0502020204030204" pitchFamily="34" charset="0"/>
                      </a:endParaRPr>
                    </a:p>
                  </a:txBody>
                  <a:tcPr marL="35627" marR="35627" marT="0" marB="0" anchor="ctr"/>
                </a:tc>
                <a:tc rowSpan="3">
                  <a:txBody>
                    <a:bodyPr/>
                    <a:lstStyle/>
                    <a:p>
                      <a:pPr algn="ctr">
                        <a:lnSpc>
                          <a:spcPct val="107000"/>
                        </a:lnSpc>
                        <a:spcAft>
                          <a:spcPts val="800"/>
                        </a:spcAft>
                      </a:pPr>
                      <a:r>
                        <a:rPr lang="en-US" sz="1400" dirty="0">
                          <a:effectLst/>
                        </a:rPr>
                        <a:t>Pluvial</a:t>
                      </a:r>
                      <a:endParaRPr lang="it-IT" sz="1400" dirty="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3187883273"/>
                  </a:ext>
                </a:extLst>
              </a:tr>
              <a:tr h="250381">
                <a:tc vMerge="1">
                  <a:txBody>
                    <a:bodyPr/>
                    <a:lstStyle/>
                    <a:p>
                      <a:endParaRPr lang="en-US"/>
                    </a:p>
                  </a:txBody>
                  <a:tcPr/>
                </a:tc>
                <a:tc>
                  <a:txBody>
                    <a:bodyPr/>
                    <a:lstStyle/>
                    <a:p>
                      <a:pPr algn="ctr">
                        <a:lnSpc>
                          <a:spcPct val="107000"/>
                        </a:lnSpc>
                        <a:spcAft>
                          <a:spcPts val="600"/>
                        </a:spcAft>
                      </a:pPr>
                      <a:r>
                        <a:rPr lang="en-US" sz="1400">
                          <a:effectLst/>
                        </a:rPr>
                        <a:t>MK-19</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a:effectLst/>
                        </a:rPr>
                        <a:t>Ohrid Lake - Lake-flood</a:t>
                      </a:r>
                      <a:endParaRPr lang="it-IT" sz="1400">
                        <a:effectLst/>
                        <a:latin typeface="Calibri" panose="020F0502020204030204" pitchFamily="34" charset="0"/>
                        <a:ea typeface="Calibri" panose="020F0502020204030204" pitchFamily="34" charset="0"/>
                      </a:endParaRPr>
                    </a:p>
                  </a:txBody>
                  <a:tcPr marL="35627" marR="35627"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3312127381"/>
                  </a:ext>
                </a:extLst>
              </a:tr>
              <a:tr h="165667">
                <a:tc vMerge="1">
                  <a:txBody>
                    <a:bodyPr/>
                    <a:lstStyle/>
                    <a:p>
                      <a:endParaRPr lang="en-US"/>
                    </a:p>
                  </a:txBody>
                  <a:tcPr/>
                </a:tc>
                <a:tc>
                  <a:txBody>
                    <a:bodyPr/>
                    <a:lstStyle/>
                    <a:p>
                      <a:pPr algn="ctr">
                        <a:lnSpc>
                          <a:spcPct val="107000"/>
                        </a:lnSpc>
                        <a:spcAft>
                          <a:spcPts val="600"/>
                        </a:spcAft>
                      </a:pPr>
                      <a:r>
                        <a:rPr lang="en-US" sz="1400">
                          <a:effectLst/>
                        </a:rPr>
                        <a:t>MK-20</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a:effectLst/>
                        </a:rPr>
                        <a:t>Prespa Lake</a:t>
                      </a:r>
                      <a:endParaRPr lang="it-IT" sz="1400">
                        <a:effectLst/>
                        <a:latin typeface="Calibri" panose="020F0502020204030204" pitchFamily="34" charset="0"/>
                        <a:ea typeface="Calibri" panose="020F0502020204030204" pitchFamily="34" charset="0"/>
                      </a:endParaRPr>
                    </a:p>
                  </a:txBody>
                  <a:tcPr marL="35627" marR="35627"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3061656962"/>
                  </a:ext>
                </a:extLst>
              </a:tr>
              <a:tr h="165667">
                <a:tc rowSpan="2">
                  <a:txBody>
                    <a:bodyPr/>
                    <a:lstStyle/>
                    <a:p>
                      <a:pPr algn="ctr">
                        <a:lnSpc>
                          <a:spcPct val="107000"/>
                        </a:lnSpc>
                        <a:spcAft>
                          <a:spcPts val="600"/>
                        </a:spcAft>
                      </a:pPr>
                      <a:r>
                        <a:rPr lang="en-US" sz="1400" b="1" dirty="0">
                          <a:effectLst/>
                        </a:rPr>
                        <a:t>White Drin</a:t>
                      </a:r>
                      <a:endParaRPr lang="it-IT" sz="1400" b="1"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600"/>
                        </a:spcAft>
                      </a:pPr>
                      <a:r>
                        <a:rPr lang="en-US" sz="1400">
                          <a:effectLst/>
                        </a:rPr>
                        <a:t>KO-3</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Skenderaj, river Klina</a:t>
                      </a:r>
                      <a:endParaRPr lang="it-IT" sz="1400">
                        <a:effectLst/>
                        <a:latin typeface="Calibri" panose="020F0502020204030204" pitchFamily="34" charset="0"/>
                        <a:ea typeface="Calibri" panose="020F0502020204030204" pitchFamily="34" charset="0"/>
                      </a:endParaRPr>
                    </a:p>
                  </a:txBody>
                  <a:tcPr marL="35627" marR="35627" marT="0" marB="0" anchor="ctr"/>
                </a:tc>
                <a:tc rowSpan="2">
                  <a:txBody>
                    <a:bodyPr/>
                    <a:lstStyle/>
                    <a:p>
                      <a:pPr algn="ctr">
                        <a:lnSpc>
                          <a:spcPct val="107000"/>
                        </a:lnSpc>
                        <a:spcAft>
                          <a:spcPts val="600"/>
                        </a:spcAft>
                      </a:pPr>
                      <a:r>
                        <a:rPr lang="en-US" sz="1400" dirty="0">
                          <a:effectLst/>
                        </a:rPr>
                        <a:t>Flash Floods</a:t>
                      </a:r>
                      <a:endParaRPr lang="it-IT" sz="1400" dirty="0">
                        <a:effectLst/>
                        <a:latin typeface="Calibri" panose="020F0502020204030204" pitchFamily="34" charset="0"/>
                        <a:ea typeface="Calibri" panose="020F0502020204030204" pitchFamily="34" charset="0"/>
                      </a:endParaRPr>
                    </a:p>
                  </a:txBody>
                  <a:tcPr marL="35627" marR="35627" marT="0" marB="0" anchor="ctr"/>
                </a:tc>
                <a:tc rowSpan="2">
                  <a:txBody>
                    <a:bodyPr/>
                    <a:lstStyle/>
                    <a:p>
                      <a:pPr algn="ctr">
                        <a:lnSpc>
                          <a:spcPct val="107000"/>
                        </a:lnSpc>
                        <a:spcAft>
                          <a:spcPts val="800"/>
                        </a:spcAft>
                      </a:pPr>
                      <a:r>
                        <a:rPr lang="en-US" sz="1400">
                          <a:effectLst/>
                        </a:rPr>
                        <a:t>Natural exceedance</a:t>
                      </a:r>
                      <a:endParaRPr lang="it-IT" sz="1400">
                        <a:effectLst/>
                        <a:latin typeface="Calibri" panose="020F0502020204030204" pitchFamily="34" charset="0"/>
                        <a:ea typeface="Calibri" panose="020F0502020204030204" pitchFamily="34" charset="0"/>
                      </a:endParaRPr>
                    </a:p>
                  </a:txBody>
                  <a:tcPr marL="35627" marR="35627" marT="0" marB="0" anchor="ctr"/>
                </a:tc>
                <a:tc rowSpan="2">
                  <a:txBody>
                    <a:bodyPr/>
                    <a:lstStyle/>
                    <a:p>
                      <a:pPr algn="ctr">
                        <a:lnSpc>
                          <a:spcPct val="107000"/>
                        </a:lnSpc>
                        <a:spcAft>
                          <a:spcPts val="800"/>
                        </a:spcAft>
                      </a:pPr>
                      <a:r>
                        <a:rPr lang="en-US" sz="1400">
                          <a:effectLst/>
                        </a:rPr>
                        <a:t>Pluvial</a:t>
                      </a:r>
                      <a:endParaRPr lang="it-IT" sz="140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1378547247"/>
                  </a:ext>
                </a:extLst>
              </a:tr>
              <a:tr h="250381">
                <a:tc vMerge="1">
                  <a:txBody>
                    <a:bodyPr/>
                    <a:lstStyle/>
                    <a:p>
                      <a:endParaRPr lang="en-US"/>
                    </a:p>
                  </a:txBody>
                  <a:tcPr/>
                </a:tc>
                <a:tc>
                  <a:txBody>
                    <a:bodyPr/>
                    <a:lstStyle/>
                    <a:p>
                      <a:pPr algn="ctr">
                        <a:lnSpc>
                          <a:spcPct val="107000"/>
                        </a:lnSpc>
                        <a:spcAft>
                          <a:spcPts val="600"/>
                        </a:spcAft>
                      </a:pPr>
                      <a:r>
                        <a:rPr lang="en-US" sz="1400">
                          <a:effectLst/>
                        </a:rPr>
                        <a:t>KO-4</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Klina, river Drini I Bardh</a:t>
                      </a:r>
                      <a:endParaRPr lang="it-IT" sz="1400">
                        <a:effectLst/>
                        <a:latin typeface="Calibri" panose="020F0502020204030204" pitchFamily="34" charset="0"/>
                        <a:ea typeface="Calibri" panose="020F0502020204030204" pitchFamily="34" charset="0"/>
                      </a:endParaRPr>
                    </a:p>
                  </a:txBody>
                  <a:tcPr marL="35627" marR="35627"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362891973"/>
                  </a:ext>
                </a:extLst>
              </a:tr>
              <a:tr h="461836">
                <a:tc>
                  <a:txBody>
                    <a:bodyPr/>
                    <a:lstStyle/>
                    <a:p>
                      <a:pPr algn="ctr">
                        <a:lnSpc>
                          <a:spcPct val="107000"/>
                        </a:lnSpc>
                        <a:spcAft>
                          <a:spcPts val="600"/>
                        </a:spcAft>
                      </a:pPr>
                      <a:r>
                        <a:rPr lang="en-US" sz="1400" b="1" dirty="0">
                          <a:effectLst/>
                        </a:rPr>
                        <a:t>Drin Cascade</a:t>
                      </a:r>
                      <a:endParaRPr lang="it-IT" sz="1400" b="1" dirty="0">
                        <a:effectLst/>
                        <a:latin typeface="Calibri" panose="020F0502020204030204" pitchFamily="34" charset="0"/>
                        <a:ea typeface="Calibri" panose="020F0502020204030204" pitchFamily="34" charset="0"/>
                      </a:endParaRPr>
                    </a:p>
                  </a:txBody>
                  <a:tcPr marL="35627" marR="35627" marT="0" marB="0" anchor="ctr">
                    <a:solidFill>
                      <a:schemeClr val="accent6">
                        <a:lumMod val="40000"/>
                        <a:lumOff val="60000"/>
                      </a:schemeClr>
                    </a:solidFill>
                  </a:tcPr>
                </a:tc>
                <a:tc>
                  <a:txBody>
                    <a:bodyPr/>
                    <a:lstStyle/>
                    <a:p>
                      <a:pPr algn="ctr">
                        <a:lnSpc>
                          <a:spcPct val="107000"/>
                        </a:lnSpc>
                        <a:spcAft>
                          <a:spcPts val="600"/>
                        </a:spcAft>
                      </a:pPr>
                      <a:r>
                        <a:rPr lang="en-US" sz="1400" dirty="0">
                          <a:effectLst/>
                        </a:rPr>
                        <a:t>----</a:t>
                      </a:r>
                      <a:endParaRPr lang="it-IT" sz="1400" dirty="0">
                        <a:effectLst/>
                        <a:latin typeface="Calibri" panose="020F0502020204030204" pitchFamily="34" charset="0"/>
                        <a:ea typeface="Calibri" panose="020F0502020204030204" pitchFamily="34" charset="0"/>
                      </a:endParaRPr>
                    </a:p>
                  </a:txBody>
                  <a:tcPr marL="35627" marR="35627" marT="0" marB="0" anchor="ctr">
                    <a:solidFill>
                      <a:schemeClr val="accent6">
                        <a:lumMod val="40000"/>
                        <a:lumOff val="60000"/>
                      </a:schemeClr>
                    </a:solidFill>
                  </a:tcPr>
                </a:tc>
                <a:tc>
                  <a:txBody>
                    <a:bodyPr/>
                    <a:lstStyle/>
                    <a:p>
                      <a:pPr algn="ctr">
                        <a:lnSpc>
                          <a:spcPct val="107000"/>
                        </a:lnSpc>
                        <a:spcAft>
                          <a:spcPts val="800"/>
                        </a:spcAft>
                      </a:pPr>
                      <a:r>
                        <a:rPr lang="en-US" sz="1400" dirty="0">
                          <a:effectLst/>
                        </a:rPr>
                        <a:t>----</a:t>
                      </a:r>
                      <a:endParaRPr lang="it-IT" sz="1400" dirty="0">
                        <a:effectLst/>
                        <a:latin typeface="Calibri" panose="020F0502020204030204" pitchFamily="34" charset="0"/>
                        <a:ea typeface="Calibri" panose="020F0502020204030204" pitchFamily="34" charset="0"/>
                      </a:endParaRPr>
                    </a:p>
                  </a:txBody>
                  <a:tcPr marL="35627" marR="35627" marT="0" marB="0" anchor="ctr">
                    <a:solidFill>
                      <a:schemeClr val="accent6">
                        <a:lumMod val="40000"/>
                        <a:lumOff val="60000"/>
                      </a:schemeClr>
                    </a:solidFill>
                  </a:tcPr>
                </a:tc>
                <a:tc>
                  <a:txBody>
                    <a:bodyPr/>
                    <a:lstStyle/>
                    <a:p>
                      <a:pPr algn="ctr">
                        <a:lnSpc>
                          <a:spcPct val="107000"/>
                        </a:lnSpc>
                        <a:spcAft>
                          <a:spcPts val="600"/>
                        </a:spcAft>
                      </a:pPr>
                      <a:r>
                        <a:rPr lang="en-US" sz="1400" dirty="0">
                          <a:effectLst/>
                        </a:rPr>
                        <a:t>Slow onset floods</a:t>
                      </a:r>
                      <a:endParaRPr lang="it-IT" sz="1400"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dirty="0">
                          <a:effectLst/>
                        </a:rPr>
                        <a:t>Infrastructure / Reservoir</a:t>
                      </a:r>
                      <a:endParaRPr lang="it-IT" sz="1400"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Pluvial</a:t>
                      </a:r>
                      <a:endParaRPr lang="it-IT" sz="140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717465437"/>
                  </a:ext>
                </a:extLst>
              </a:tr>
              <a:tr h="555028">
                <a:tc>
                  <a:txBody>
                    <a:bodyPr/>
                    <a:lstStyle/>
                    <a:p>
                      <a:pPr algn="ctr">
                        <a:lnSpc>
                          <a:spcPct val="107000"/>
                        </a:lnSpc>
                        <a:spcAft>
                          <a:spcPts val="600"/>
                        </a:spcAft>
                      </a:pPr>
                      <a:r>
                        <a:rPr lang="en-US" sz="1400" b="1" dirty="0">
                          <a:effectLst/>
                        </a:rPr>
                        <a:t>Middle / Upper </a:t>
                      </a:r>
                      <a:r>
                        <a:rPr lang="en-US" sz="1400" b="1" dirty="0" err="1">
                          <a:effectLst/>
                        </a:rPr>
                        <a:t>Skadar</a:t>
                      </a:r>
                      <a:endParaRPr lang="it-IT" sz="1400" b="1" dirty="0">
                        <a:effectLst/>
                        <a:latin typeface="Calibri" panose="020F0502020204030204" pitchFamily="34" charset="0"/>
                        <a:ea typeface="Calibri" panose="020F0502020204030204" pitchFamily="34" charset="0"/>
                      </a:endParaRPr>
                    </a:p>
                  </a:txBody>
                  <a:tcPr marL="35627" marR="35627" marT="0" marB="0" anchor="ctr">
                    <a:solidFill>
                      <a:schemeClr val="accent6">
                        <a:lumMod val="40000"/>
                        <a:lumOff val="60000"/>
                      </a:schemeClr>
                    </a:solidFill>
                  </a:tcPr>
                </a:tc>
                <a:tc>
                  <a:txBody>
                    <a:bodyPr/>
                    <a:lstStyle/>
                    <a:p>
                      <a:pPr algn="ctr">
                        <a:lnSpc>
                          <a:spcPct val="107000"/>
                        </a:lnSpc>
                        <a:spcAft>
                          <a:spcPts val="600"/>
                        </a:spcAft>
                      </a:pPr>
                      <a:r>
                        <a:rPr lang="en-US" sz="1400">
                          <a:effectLst/>
                        </a:rPr>
                        <a:t>----</a:t>
                      </a:r>
                      <a:endParaRPr lang="it-IT" sz="1400">
                        <a:effectLst/>
                        <a:latin typeface="Calibri" panose="020F0502020204030204" pitchFamily="34" charset="0"/>
                        <a:ea typeface="Calibri" panose="020F0502020204030204" pitchFamily="34" charset="0"/>
                      </a:endParaRPr>
                    </a:p>
                  </a:txBody>
                  <a:tcPr marL="35627" marR="35627" marT="0" marB="0" anchor="ctr">
                    <a:solidFill>
                      <a:schemeClr val="accent6">
                        <a:lumMod val="40000"/>
                        <a:lumOff val="60000"/>
                      </a:schemeClr>
                    </a:solidFill>
                  </a:tcPr>
                </a:tc>
                <a:tc>
                  <a:txBody>
                    <a:bodyPr/>
                    <a:lstStyle/>
                    <a:p>
                      <a:pPr algn="ctr">
                        <a:lnSpc>
                          <a:spcPct val="107000"/>
                        </a:lnSpc>
                        <a:spcAft>
                          <a:spcPts val="800"/>
                        </a:spcAft>
                      </a:pPr>
                      <a:r>
                        <a:rPr lang="en-US" sz="1400" dirty="0">
                          <a:effectLst/>
                        </a:rPr>
                        <a:t>----</a:t>
                      </a:r>
                      <a:endParaRPr lang="it-IT" sz="1400" dirty="0">
                        <a:effectLst/>
                        <a:latin typeface="Calibri" panose="020F0502020204030204" pitchFamily="34" charset="0"/>
                        <a:ea typeface="Calibri" panose="020F0502020204030204" pitchFamily="34" charset="0"/>
                      </a:endParaRPr>
                    </a:p>
                  </a:txBody>
                  <a:tcPr marL="35627" marR="35627" marT="0" marB="0" anchor="ctr">
                    <a:solidFill>
                      <a:schemeClr val="accent6">
                        <a:lumMod val="40000"/>
                        <a:lumOff val="60000"/>
                      </a:schemeClr>
                    </a:solidFill>
                  </a:tcPr>
                </a:tc>
                <a:tc>
                  <a:txBody>
                    <a:bodyPr/>
                    <a:lstStyle/>
                    <a:p>
                      <a:pPr algn="ctr">
                        <a:lnSpc>
                          <a:spcPct val="107000"/>
                        </a:lnSpc>
                        <a:spcAft>
                          <a:spcPts val="600"/>
                        </a:spcAft>
                      </a:pPr>
                      <a:r>
                        <a:rPr lang="en-US" sz="1400" dirty="0">
                          <a:effectLst/>
                        </a:rPr>
                        <a:t>Flash Flood / Medium onset floods</a:t>
                      </a:r>
                      <a:endParaRPr lang="it-IT" sz="1400" dirty="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a:effectLst/>
                        </a:rPr>
                        <a:t>Natural exceedance</a:t>
                      </a:r>
                      <a:endParaRPr lang="it-IT" sz="1400">
                        <a:effectLst/>
                        <a:latin typeface="Calibri" panose="020F0502020204030204" pitchFamily="34" charset="0"/>
                        <a:ea typeface="Calibri" panose="020F0502020204030204" pitchFamily="34" charset="0"/>
                      </a:endParaRPr>
                    </a:p>
                  </a:txBody>
                  <a:tcPr marL="35627" marR="35627" marT="0" marB="0" anchor="ctr"/>
                </a:tc>
                <a:tc>
                  <a:txBody>
                    <a:bodyPr/>
                    <a:lstStyle/>
                    <a:p>
                      <a:pPr algn="ctr">
                        <a:lnSpc>
                          <a:spcPct val="107000"/>
                        </a:lnSpc>
                        <a:spcAft>
                          <a:spcPts val="800"/>
                        </a:spcAft>
                      </a:pPr>
                      <a:r>
                        <a:rPr lang="en-US" sz="1400" dirty="0">
                          <a:effectLst/>
                        </a:rPr>
                        <a:t>Pluvial</a:t>
                      </a:r>
                      <a:endParaRPr lang="it-IT" sz="1400" dirty="0">
                        <a:effectLst/>
                        <a:latin typeface="Calibri" panose="020F0502020204030204" pitchFamily="34" charset="0"/>
                        <a:ea typeface="Calibri" panose="020F0502020204030204" pitchFamily="34" charset="0"/>
                      </a:endParaRPr>
                    </a:p>
                  </a:txBody>
                  <a:tcPr marL="35627" marR="35627" marT="0" marB="0" anchor="ctr"/>
                </a:tc>
                <a:extLst>
                  <a:ext uri="{0D108BD9-81ED-4DB2-BD59-A6C34878D82A}">
                    <a16:rowId xmlns:a16="http://schemas.microsoft.com/office/drawing/2014/main" xmlns="" val="4017756564"/>
                  </a:ext>
                </a:extLst>
              </a:tr>
            </a:tbl>
          </a:graphicData>
        </a:graphic>
      </p:graphicFrame>
    </p:spTree>
    <p:extLst>
      <p:ext uri="{BB962C8B-B14F-4D97-AF65-F5344CB8AC3E}">
        <p14:creationId xmlns:p14="http://schemas.microsoft.com/office/powerpoint/2010/main" val="1018606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92731" y="639878"/>
            <a:ext cx="7676926" cy="584775"/>
          </a:xfrm>
          <a:prstGeom prst="rect">
            <a:avLst/>
          </a:prstGeom>
        </p:spPr>
        <p:txBody>
          <a:bodyPr wrap="square">
            <a:spAutoFit/>
          </a:bodyPr>
          <a:lstStyle/>
          <a:p>
            <a:pPr algn="ctr"/>
            <a:r>
              <a:rPr lang="en-US" sz="3200" b="1" dirty="0">
                <a:solidFill>
                  <a:schemeClr val="accent6">
                    <a:lumMod val="75000"/>
                  </a:schemeClr>
                </a:solidFill>
              </a:rPr>
              <a:t>Homogenous Flooding Macro-areas</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
        <p:nvSpPr>
          <p:cNvPr id="11" name="TextBox 10">
            <a:extLst>
              <a:ext uri="{FF2B5EF4-FFF2-40B4-BE49-F238E27FC236}">
                <a16:creationId xmlns:a16="http://schemas.microsoft.com/office/drawing/2014/main" xmlns="" id="{D345D4BF-C9B4-704D-304E-60F1500AB3C4}"/>
              </a:ext>
            </a:extLst>
          </p:cNvPr>
          <p:cNvSpPr txBox="1"/>
          <p:nvPr/>
        </p:nvSpPr>
        <p:spPr>
          <a:xfrm>
            <a:off x="4499992" y="3429000"/>
            <a:ext cx="4579905" cy="3370153"/>
          </a:xfrm>
          <a:prstGeom prst="rect">
            <a:avLst/>
          </a:prstGeom>
          <a:noFill/>
        </p:spPr>
        <p:txBody>
          <a:bodyPr wrap="square">
            <a:spAutoFit/>
          </a:bodyPr>
          <a:lstStyle/>
          <a:p>
            <a:pPr algn="ctr">
              <a:spcAft>
                <a:spcPts val="600"/>
              </a:spcAft>
            </a:pPr>
            <a:r>
              <a:rPr lang="en-US" sz="1800" b="1" dirty="0">
                <a:solidFill>
                  <a:srgbClr val="003366"/>
                </a:solidFill>
              </a:rPr>
              <a:t>Advantages of the HFM</a:t>
            </a:r>
          </a:p>
          <a:p>
            <a:pPr marL="285750" indent="-285750" algn="just">
              <a:spcAft>
                <a:spcPts val="1200"/>
              </a:spcAft>
              <a:buFont typeface="Arial" panose="020B0604020202020204" pitchFamily="34" charset="0"/>
              <a:buChar char="•"/>
            </a:pPr>
            <a:r>
              <a:rPr lang="en-US" sz="1600" b="1" dirty="0">
                <a:solidFill>
                  <a:srgbClr val="003366"/>
                </a:solidFill>
              </a:rPr>
              <a:t>Harmonization</a:t>
            </a:r>
            <a:r>
              <a:rPr lang="en-US" sz="1600" dirty="0">
                <a:solidFill>
                  <a:srgbClr val="003366"/>
                </a:solidFill>
              </a:rPr>
              <a:t>: most FRM measures can be considered </a:t>
            </a:r>
            <a:r>
              <a:rPr lang="en-US" sz="1600" u="sng" dirty="0">
                <a:solidFill>
                  <a:srgbClr val="003366"/>
                </a:solidFill>
              </a:rPr>
              <a:t>common or similar </a:t>
            </a:r>
            <a:r>
              <a:rPr lang="en-US" sz="1600" dirty="0">
                <a:solidFill>
                  <a:srgbClr val="003366"/>
                </a:solidFill>
              </a:rPr>
              <a:t>(same Category)</a:t>
            </a:r>
          </a:p>
          <a:p>
            <a:pPr marL="285750" indent="-285750" algn="just">
              <a:spcAft>
                <a:spcPts val="1200"/>
              </a:spcAft>
              <a:buFont typeface="Arial" panose="020B0604020202020204" pitchFamily="34" charset="0"/>
              <a:buChar char="•"/>
            </a:pPr>
            <a:r>
              <a:rPr lang="en-US" sz="1600" b="1" dirty="0">
                <a:solidFill>
                  <a:srgbClr val="003366"/>
                </a:solidFill>
              </a:rPr>
              <a:t>Coordination</a:t>
            </a:r>
            <a:r>
              <a:rPr lang="en-US" sz="1600" dirty="0">
                <a:solidFill>
                  <a:srgbClr val="003366"/>
                </a:solidFill>
              </a:rPr>
              <a:t>: </a:t>
            </a:r>
            <a:r>
              <a:rPr lang="en-US" sz="1600" u="sng" dirty="0">
                <a:solidFill>
                  <a:srgbClr val="003366"/>
                </a:solidFill>
              </a:rPr>
              <a:t>Common implementation </a:t>
            </a:r>
            <a:r>
              <a:rPr lang="en-US" sz="1600" dirty="0">
                <a:solidFill>
                  <a:srgbClr val="003366"/>
                </a:solidFill>
              </a:rPr>
              <a:t>of FRM measures by the riparian countries</a:t>
            </a:r>
          </a:p>
          <a:p>
            <a:pPr marL="285750" indent="-285750" algn="just">
              <a:spcAft>
                <a:spcPts val="1200"/>
              </a:spcAft>
              <a:buFont typeface="Arial" panose="020B0604020202020204" pitchFamily="34" charset="0"/>
              <a:buChar char="•"/>
            </a:pPr>
            <a:r>
              <a:rPr lang="en-US" sz="1600" b="1" dirty="0">
                <a:solidFill>
                  <a:srgbClr val="003366"/>
                </a:solidFill>
              </a:rPr>
              <a:t>Prioritization</a:t>
            </a:r>
            <a:r>
              <a:rPr lang="en-US" sz="1600" dirty="0">
                <a:solidFill>
                  <a:srgbClr val="003366"/>
                </a:solidFill>
              </a:rPr>
              <a:t>: Facilitate </a:t>
            </a:r>
            <a:r>
              <a:rPr lang="en-US" sz="1600" u="sng" dirty="0">
                <a:solidFill>
                  <a:srgbClr val="003366"/>
                </a:solidFill>
              </a:rPr>
              <a:t>flood governance </a:t>
            </a:r>
            <a:r>
              <a:rPr lang="en-US" sz="1600" dirty="0">
                <a:solidFill>
                  <a:srgbClr val="003366"/>
                </a:solidFill>
              </a:rPr>
              <a:t>and  identification of the </a:t>
            </a:r>
            <a:r>
              <a:rPr lang="en-US" sz="1600" u="sng" dirty="0">
                <a:solidFill>
                  <a:srgbClr val="003366"/>
                </a:solidFill>
              </a:rPr>
              <a:t>High Priority FRM interventions</a:t>
            </a:r>
          </a:p>
          <a:p>
            <a:pPr marL="285750" indent="-285750" algn="just">
              <a:spcAft>
                <a:spcPts val="1200"/>
              </a:spcAft>
              <a:buFont typeface="Arial" panose="020B0604020202020204" pitchFamily="34" charset="0"/>
              <a:buChar char="•"/>
            </a:pPr>
            <a:r>
              <a:rPr lang="en-US" sz="1600" b="1" dirty="0">
                <a:solidFill>
                  <a:srgbClr val="003366"/>
                </a:solidFill>
              </a:rPr>
              <a:t>Floods Control Factors</a:t>
            </a:r>
            <a:r>
              <a:rPr lang="en-US" sz="1600" dirty="0">
                <a:solidFill>
                  <a:srgbClr val="003366"/>
                </a:solidFill>
              </a:rPr>
              <a:t>: Natural &amp; anthropic </a:t>
            </a:r>
            <a:r>
              <a:rPr lang="en-US" sz="1600" u="sng" dirty="0">
                <a:solidFill>
                  <a:srgbClr val="003366"/>
                </a:solidFill>
              </a:rPr>
              <a:t>factors that regulate the dynamics </a:t>
            </a:r>
            <a:r>
              <a:rPr lang="en-US" sz="1600" dirty="0">
                <a:solidFill>
                  <a:srgbClr val="003366"/>
                </a:solidFill>
              </a:rPr>
              <a:t>of the floods, and must be carefully considered</a:t>
            </a:r>
          </a:p>
        </p:txBody>
      </p:sp>
      <p:pic>
        <p:nvPicPr>
          <p:cNvPr id="3" name="Picture 2">
            <a:extLst>
              <a:ext uri="{FF2B5EF4-FFF2-40B4-BE49-F238E27FC236}">
                <a16:creationId xmlns:a16="http://schemas.microsoft.com/office/drawing/2014/main" xmlns="" id="{668A8BBE-748A-A759-4AE3-B238507025E4}"/>
              </a:ext>
            </a:extLst>
          </p:cNvPr>
          <p:cNvPicPr>
            <a:picLocks noChangeAspect="1"/>
          </p:cNvPicPr>
          <p:nvPr/>
        </p:nvPicPr>
        <p:blipFill>
          <a:blip r:embed="rId6"/>
          <a:stretch>
            <a:fillRect/>
          </a:stretch>
        </p:blipFill>
        <p:spPr>
          <a:xfrm>
            <a:off x="35496" y="1307698"/>
            <a:ext cx="4352710" cy="5445224"/>
          </a:xfrm>
          <a:prstGeom prst="rect">
            <a:avLst/>
          </a:prstGeom>
        </p:spPr>
      </p:pic>
      <p:pic>
        <p:nvPicPr>
          <p:cNvPr id="4" name="Picture 3">
            <a:extLst>
              <a:ext uri="{FF2B5EF4-FFF2-40B4-BE49-F238E27FC236}">
                <a16:creationId xmlns:a16="http://schemas.microsoft.com/office/drawing/2014/main" xmlns="" id="{6E165C0D-7F54-317A-A76F-134A8AB91620}"/>
              </a:ext>
            </a:extLst>
          </p:cNvPr>
          <p:cNvPicPr>
            <a:picLocks noChangeAspect="1"/>
          </p:cNvPicPr>
          <p:nvPr/>
        </p:nvPicPr>
        <p:blipFill>
          <a:blip r:embed="rId7"/>
          <a:srcRect r="16866" b="14341"/>
          <a:stretch/>
        </p:blipFill>
        <p:spPr>
          <a:xfrm>
            <a:off x="4499992" y="1393572"/>
            <a:ext cx="4680520" cy="1963419"/>
          </a:xfrm>
          <a:prstGeom prst="rect">
            <a:avLst/>
          </a:prstGeom>
        </p:spPr>
      </p:pic>
    </p:spTree>
    <p:extLst>
      <p:ext uri="{BB962C8B-B14F-4D97-AF65-F5344CB8AC3E}">
        <p14:creationId xmlns:p14="http://schemas.microsoft.com/office/powerpoint/2010/main" val="462875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92731" y="2708920"/>
            <a:ext cx="7967701" cy="1877437"/>
          </a:xfrm>
          <a:prstGeom prst="rect">
            <a:avLst/>
          </a:prstGeom>
        </p:spPr>
        <p:txBody>
          <a:bodyPr wrap="square">
            <a:spAutoFit/>
          </a:bodyPr>
          <a:lstStyle/>
          <a:p>
            <a:pPr algn="ctr">
              <a:spcAft>
                <a:spcPts val="1200"/>
              </a:spcAft>
            </a:pPr>
            <a:r>
              <a:rPr lang="en-US" sz="3200" b="1" dirty="0">
                <a:solidFill>
                  <a:srgbClr val="003366"/>
                </a:solidFill>
              </a:rPr>
              <a:t>THE DRIN FRM STRATEGY </a:t>
            </a:r>
          </a:p>
          <a:p>
            <a:pPr algn="ctr">
              <a:spcAft>
                <a:spcPts val="1200"/>
              </a:spcAft>
            </a:pPr>
            <a:r>
              <a:rPr lang="en-US" sz="3200" b="1" dirty="0">
                <a:solidFill>
                  <a:srgbClr val="003366"/>
                </a:solidFill>
              </a:rPr>
              <a:t>2025 – 2031</a:t>
            </a:r>
          </a:p>
          <a:p>
            <a:pPr algn="ctr">
              <a:spcAft>
                <a:spcPts val="1200"/>
              </a:spcAft>
            </a:pPr>
            <a:r>
              <a:rPr lang="en-US" sz="3200" b="1" dirty="0">
                <a:solidFill>
                  <a:srgbClr val="003366"/>
                </a:solidFill>
              </a:rPr>
              <a:t>(DRAFT)*</a:t>
            </a:r>
          </a:p>
        </p:txBody>
      </p:sp>
      <p:pic>
        <p:nvPicPr>
          <p:cNvPr id="2" name="Picture 8">
            <a:extLst>
              <a:ext uri="{FF2B5EF4-FFF2-40B4-BE49-F238E27FC236}">
                <a16:creationId xmlns:a16="http://schemas.microsoft.com/office/drawing/2014/main" xmlns="" id="{80C54F14-32C1-051B-A2B4-9BC618DBF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14" y="0"/>
            <a:ext cx="392917" cy="764704"/>
          </a:xfrm>
          <a:prstGeom prst="rect">
            <a:avLst/>
          </a:prstGeom>
          <a:noFill/>
          <a:ln>
            <a:noFill/>
          </a:ln>
        </p:spPr>
      </p:pic>
      <p:pic>
        <p:nvPicPr>
          <p:cNvPr id="6" name="Picture 5" descr="A blue paint splashes on a white surface&#10;&#10;Description automatically generated with low confidence">
            <a:extLst>
              <a:ext uri="{FF2B5EF4-FFF2-40B4-BE49-F238E27FC236}">
                <a16:creationId xmlns:a16="http://schemas.microsoft.com/office/drawing/2014/main" xmlns="" id="{E6EB3280-3B94-1B10-7D70-E49FC0B1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85157"/>
            <a:ext cx="1550903" cy="371676"/>
          </a:xfrm>
          <a:prstGeom prst="rect">
            <a:avLst/>
          </a:prstGeom>
        </p:spPr>
      </p:pic>
      <p:pic>
        <p:nvPicPr>
          <p:cNvPr id="8" name="Picture 7" descr="A picture containing text, font, graphics, logo&#10;&#10;Description automatically generated">
            <a:extLst>
              <a:ext uri="{FF2B5EF4-FFF2-40B4-BE49-F238E27FC236}">
                <a16:creationId xmlns:a16="http://schemas.microsoft.com/office/drawing/2014/main" xmlns="" id="{76282130-7EA8-8060-9864-81737577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397" y="133470"/>
            <a:ext cx="1111500" cy="580341"/>
          </a:xfrm>
          <a:prstGeom prst="rect">
            <a:avLst/>
          </a:prstGeom>
        </p:spPr>
      </p:pic>
    </p:spTree>
    <p:extLst>
      <p:ext uri="{BB962C8B-B14F-4D97-AF65-F5344CB8AC3E}">
        <p14:creationId xmlns:p14="http://schemas.microsoft.com/office/powerpoint/2010/main" val="139390129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14885</TotalTime>
  <Words>3613</Words>
  <Application>Microsoft Office PowerPoint</Application>
  <PresentationFormat>On-screen Show (4:3)</PresentationFormat>
  <Paragraphs>431</Paragraphs>
  <Slides>52</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Cambria</vt:lpstr>
      <vt:lpstr>Courier New</vt:lpstr>
      <vt:lpstr>Tema di Office</vt:lpstr>
      <vt:lpstr>Integrated Climate Change Adaptation (CCA) and Flood Risk management Strategy and Plan for the Drin River Basin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admin</dc:creator>
  <cp:lastModifiedBy>Microsoft account</cp:lastModifiedBy>
  <cp:revision>986</cp:revision>
  <dcterms:created xsi:type="dcterms:W3CDTF">2021-05-14T17:16:41Z</dcterms:created>
  <dcterms:modified xsi:type="dcterms:W3CDTF">2024-12-12T05:07:47Z</dcterms:modified>
</cp:coreProperties>
</file>